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157" name="Shape 1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99" name="Shape 2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13" name="Shape 3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31" name="Shape 3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56" name="Shape 3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69" name="Shape 3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88" name="Shape 3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04" name="Shape 4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20" name="Shape 4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36" name="Shape 4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52" name="Shape 45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170" name="Shape 1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68" name="Shape 4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14" name="Shape 5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56" name="Shape 5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73" name="Shape 5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93" name="Shape 5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16" name="Shape 6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29" name="Shape 6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65" name="Shape 6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81" name="Shape 68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95" name="Shape 6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00" name="Shape 2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Shape 70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10" name="Shape 7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Shape 7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28" name="Shape 7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50" name="Shape 7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66" name="Shape 7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90" name="Shape 7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Shape 80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801" name="Shape 8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817" name="Shape 8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5" name="Shape 83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836" name="Shape 83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17" name="Shape 2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35" name="Shape 2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48" name="Shape 2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60" name="Shape 2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72" name="Shape 2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84" name="Shape 28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3" name="Shape 13"/>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4" name="Shape 1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Shape 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68" name="Shape 68"/>
        <p:cNvGrpSpPr/>
        <p:nvPr/>
      </p:nvGrpSpPr>
      <p:grpSpPr>
        <a:xfrm>
          <a:off x="0" y="0"/>
          <a:ext cx="0" cy="0"/>
          <a:chOff x="0" y="0"/>
          <a:chExt cx="0" cy="0"/>
        </a:xfrm>
      </p:grpSpPr>
      <p:sp>
        <p:nvSpPr>
          <p:cNvPr id="69" name="Shape 6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0" name="Shape 70"/>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Shape 7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74" name="Shape 74"/>
        <p:cNvGrpSpPr/>
        <p:nvPr/>
      </p:nvGrpSpPr>
      <p:grpSpPr>
        <a:xfrm>
          <a:off x="0" y="0"/>
          <a:ext cx="0" cy="0"/>
          <a:chOff x="0" y="0"/>
          <a:chExt cx="0" cy="0"/>
        </a:xfrm>
      </p:grpSpPr>
      <p:sp>
        <p:nvSpPr>
          <p:cNvPr id="75" name="Shape 75"/>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6" name="Shape 76"/>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Shape 7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9" name="Shape 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86" name="Shape 86"/>
        <p:cNvGrpSpPr/>
        <p:nvPr/>
      </p:nvGrpSpPr>
      <p:grpSpPr>
        <a:xfrm>
          <a:off x="0" y="0"/>
          <a:ext cx="0" cy="0"/>
          <a:chOff x="0" y="0"/>
          <a:chExt cx="0" cy="0"/>
        </a:xfrm>
      </p:grpSpPr>
      <p:sp>
        <p:nvSpPr>
          <p:cNvPr id="87" name="Shape 8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8" name="Shape 88"/>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Shape 8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92" name="Shape 92"/>
        <p:cNvGrpSpPr/>
        <p:nvPr/>
      </p:nvGrpSpPr>
      <p:grpSpPr>
        <a:xfrm>
          <a:off x="0" y="0"/>
          <a:ext cx="0" cy="0"/>
          <a:chOff x="0" y="0"/>
          <a:chExt cx="0" cy="0"/>
        </a:xfrm>
      </p:grpSpPr>
      <p:sp>
        <p:nvSpPr>
          <p:cNvPr id="93" name="Shape 93"/>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4" name="Shape 94"/>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95" name="Shape 9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98" name="Shape 98"/>
        <p:cNvGrpSpPr/>
        <p:nvPr/>
      </p:nvGrpSpPr>
      <p:grpSpPr>
        <a:xfrm>
          <a:off x="0" y="0"/>
          <a:ext cx="0" cy="0"/>
          <a:chOff x="0" y="0"/>
          <a:chExt cx="0" cy="0"/>
        </a:xfrm>
      </p:grpSpPr>
      <p:sp>
        <p:nvSpPr>
          <p:cNvPr id="99" name="Shape 99"/>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0" name="Shape 100"/>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Shape 10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Shape 10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104" name="Shape 104"/>
        <p:cNvGrpSpPr/>
        <p:nvPr/>
      </p:nvGrpSpPr>
      <p:grpSpPr>
        <a:xfrm>
          <a:off x="0" y="0"/>
          <a:ext cx="0" cy="0"/>
          <a:chOff x="0" y="0"/>
          <a:chExt cx="0" cy="0"/>
        </a:xfrm>
      </p:grpSpPr>
      <p:sp>
        <p:nvSpPr>
          <p:cNvPr id="105" name="Shape 10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Shape 106"/>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Shape 10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Shape 10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Shape 10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111" name="Shape 111"/>
        <p:cNvGrpSpPr/>
        <p:nvPr/>
      </p:nvGrpSpPr>
      <p:grpSpPr>
        <a:xfrm>
          <a:off x="0" y="0"/>
          <a:ext cx="0" cy="0"/>
          <a:chOff x="0" y="0"/>
          <a:chExt cx="0" cy="0"/>
        </a:xfrm>
      </p:grpSpPr>
      <p:sp>
        <p:nvSpPr>
          <p:cNvPr id="112" name="Shape 11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3" name="Shape 113"/>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4" name="Shape 114"/>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5" name="Shape 115"/>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6" name="Shape 1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Shape 11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120" name="Shape 120"/>
        <p:cNvGrpSpPr/>
        <p:nvPr/>
      </p:nvGrpSpPr>
      <p:grpSpPr>
        <a:xfrm>
          <a:off x="0" y="0"/>
          <a:ext cx="0" cy="0"/>
          <a:chOff x="0" y="0"/>
          <a:chExt cx="0" cy="0"/>
        </a:xfrm>
      </p:grpSpPr>
      <p:sp>
        <p:nvSpPr>
          <p:cNvPr id="121" name="Shape 12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2" name="Shape 1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125" name="Shape 125"/>
        <p:cNvGrpSpPr/>
        <p:nvPr/>
      </p:nvGrpSpPr>
      <p:grpSpPr>
        <a:xfrm>
          <a:off x="0" y="0"/>
          <a:ext cx="0" cy="0"/>
          <a:chOff x="0" y="0"/>
          <a:chExt cx="0" cy="0"/>
        </a:xfrm>
      </p:grpSpPr>
      <p:sp>
        <p:nvSpPr>
          <p:cNvPr id="126" name="Shape 1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Shape 1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129" name="Shape 129"/>
        <p:cNvGrpSpPr/>
        <p:nvPr/>
      </p:nvGrpSpPr>
      <p:grpSpPr>
        <a:xfrm>
          <a:off x="0" y="0"/>
          <a:ext cx="0" cy="0"/>
          <a:chOff x="0" y="0"/>
          <a:chExt cx="0" cy="0"/>
        </a:xfrm>
      </p:grpSpPr>
      <p:sp>
        <p:nvSpPr>
          <p:cNvPr id="130" name="Shape 130"/>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1" name="Shape 131"/>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2" name="Shape 132"/>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33" name="Shape 13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4" name="Shape 13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17" name="Shape 17"/>
        <p:cNvGrpSpPr/>
        <p:nvPr/>
      </p:nvGrpSpPr>
      <p:grpSpPr>
        <a:xfrm>
          <a:off x="0" y="0"/>
          <a:ext cx="0" cy="0"/>
          <a:chOff x="0" y="0"/>
          <a:chExt cx="0" cy="0"/>
        </a:xfrm>
      </p:grpSpPr>
      <p:sp>
        <p:nvSpPr>
          <p:cNvPr id="18" name="Shape 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9" name="Shape 19"/>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 name="Shape 2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Shape 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136" name="Shape 136"/>
        <p:cNvGrpSpPr/>
        <p:nvPr/>
      </p:nvGrpSpPr>
      <p:grpSpPr>
        <a:xfrm>
          <a:off x="0" y="0"/>
          <a:ext cx="0" cy="0"/>
          <a:chOff x="0" y="0"/>
          <a:chExt cx="0" cy="0"/>
        </a:xfrm>
      </p:grpSpPr>
      <p:sp>
        <p:nvSpPr>
          <p:cNvPr id="137" name="Shape 137"/>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8" name="Shape 13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9" name="Shape 139"/>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40" name="Shape 14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Shape 14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143" name="Shape 143"/>
        <p:cNvGrpSpPr/>
        <p:nvPr/>
      </p:nvGrpSpPr>
      <p:grpSpPr>
        <a:xfrm>
          <a:off x="0" y="0"/>
          <a:ext cx="0" cy="0"/>
          <a:chOff x="0" y="0"/>
          <a:chExt cx="0" cy="0"/>
        </a:xfrm>
      </p:grpSpPr>
      <p:sp>
        <p:nvSpPr>
          <p:cNvPr id="144" name="Shape 14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5" name="Shape 145"/>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6" name="Shape 14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Shape 14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149" name="Shape 149"/>
        <p:cNvGrpSpPr/>
        <p:nvPr/>
      </p:nvGrpSpPr>
      <p:grpSpPr>
        <a:xfrm>
          <a:off x="0" y="0"/>
          <a:ext cx="0" cy="0"/>
          <a:chOff x="0" y="0"/>
          <a:chExt cx="0" cy="0"/>
        </a:xfrm>
      </p:grpSpPr>
      <p:sp>
        <p:nvSpPr>
          <p:cNvPr id="150" name="Shape 150"/>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Shape 151"/>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Shape 15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Shape 15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Shape 15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23" name="Shape 23"/>
        <p:cNvGrpSpPr/>
        <p:nvPr/>
      </p:nvGrpSpPr>
      <p:grpSpPr>
        <a:xfrm>
          <a:off x="0" y="0"/>
          <a:ext cx="0" cy="0"/>
          <a:chOff x="0" y="0"/>
          <a:chExt cx="0" cy="0"/>
        </a:xfrm>
      </p:grpSpPr>
      <p:sp>
        <p:nvSpPr>
          <p:cNvPr id="24" name="Shape 24"/>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5" name="Shape 25"/>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26" name="Shape 2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Shape 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29" name="Shape 29"/>
        <p:cNvGrpSpPr/>
        <p:nvPr/>
      </p:nvGrpSpPr>
      <p:grpSpPr>
        <a:xfrm>
          <a:off x="0" y="0"/>
          <a:ext cx="0" cy="0"/>
          <a:chOff x="0" y="0"/>
          <a:chExt cx="0" cy="0"/>
        </a:xfrm>
      </p:grpSpPr>
      <p:sp>
        <p:nvSpPr>
          <p:cNvPr id="30" name="Shape 3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1" name="Shape 31"/>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Shape 3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 name="Shape 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36" name="Shape 36"/>
        <p:cNvGrpSpPr/>
        <p:nvPr/>
      </p:nvGrpSpPr>
      <p:grpSpPr>
        <a:xfrm>
          <a:off x="0" y="0"/>
          <a:ext cx="0" cy="0"/>
          <a:chOff x="0" y="0"/>
          <a:chExt cx="0" cy="0"/>
        </a:xfrm>
      </p:grpSpPr>
      <p:sp>
        <p:nvSpPr>
          <p:cNvPr id="37" name="Shape 3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8" name="Shape 38"/>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9" name="Shape 39"/>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0" name="Shape 40"/>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1" name="Shape 41"/>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45" name="Shape 45"/>
        <p:cNvGrpSpPr/>
        <p:nvPr/>
      </p:nvGrpSpPr>
      <p:grpSpPr>
        <a:xfrm>
          <a:off x="0" y="0"/>
          <a:ext cx="0" cy="0"/>
          <a:chOff x="0" y="0"/>
          <a:chExt cx="0" cy="0"/>
        </a:xfrm>
      </p:grpSpPr>
      <p:sp>
        <p:nvSpPr>
          <p:cNvPr id="46" name="Shape 4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47" name="Shape 4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50" name="Shape 50"/>
        <p:cNvGrpSpPr/>
        <p:nvPr/>
      </p:nvGrpSpPr>
      <p:grpSpPr>
        <a:xfrm>
          <a:off x="0" y="0"/>
          <a:ext cx="0" cy="0"/>
          <a:chOff x="0" y="0"/>
          <a:chExt cx="0" cy="0"/>
        </a:xfrm>
      </p:grpSpPr>
      <p:sp>
        <p:nvSpPr>
          <p:cNvPr id="51" name="Shape 5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54" name="Shape 54"/>
        <p:cNvGrpSpPr/>
        <p:nvPr/>
      </p:nvGrpSpPr>
      <p:grpSpPr>
        <a:xfrm>
          <a:off x="0" y="0"/>
          <a:ext cx="0" cy="0"/>
          <a:chOff x="0" y="0"/>
          <a:chExt cx="0" cy="0"/>
        </a:xfrm>
      </p:grpSpPr>
      <p:sp>
        <p:nvSpPr>
          <p:cNvPr id="55" name="Shape 55"/>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56" name="Shape 56"/>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Shape 57"/>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58" name="Shape 5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61" name="Shape 61"/>
        <p:cNvGrpSpPr/>
        <p:nvPr/>
      </p:nvGrpSpPr>
      <p:grpSpPr>
        <a:xfrm>
          <a:off x="0" y="0"/>
          <a:ext cx="0" cy="0"/>
          <a:chOff x="0" y="0"/>
          <a:chExt cx="0" cy="0"/>
        </a:xfrm>
      </p:grpSpPr>
      <p:sp>
        <p:nvSpPr>
          <p:cNvPr id="62" name="Shape 62"/>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63" name="Shape 63"/>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Shape 64"/>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5" name="Shape 6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 name="Shape 7"/>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2" name="Shape 82"/>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Shape 8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nvSpPr>
        <p:spPr>
          <a:xfrm>
            <a:off x="7092280" y="6490544"/>
            <a:ext cx="1928700" cy="250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85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9.jp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9.jp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Shape 160"/>
          <p:cNvSpPr txBox="1"/>
          <p:nvPr/>
        </p:nvSpPr>
        <p:spPr>
          <a:xfrm>
            <a:off x="2987824" y="2558514"/>
            <a:ext cx="30963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4400">
                <a:solidFill>
                  <a:schemeClr val="lt1"/>
                </a:solidFill>
              </a:rPr>
              <a:t>Fairy Tale</a:t>
            </a:r>
            <a:endParaRPr sz="4400">
              <a:solidFill>
                <a:schemeClr val="lt1"/>
              </a:solidFill>
            </a:endParaRPr>
          </a:p>
          <a:p>
            <a:pPr indent="0" lvl="0" marL="0" marR="0" rtl="0" algn="ctr">
              <a:spcBef>
                <a:spcPts val="0"/>
              </a:spcBef>
              <a:spcAft>
                <a:spcPts val="0"/>
              </a:spcAft>
              <a:buNone/>
            </a:pPr>
            <a:r>
              <a:t/>
            </a:r>
            <a:endParaRPr sz="4400">
              <a:solidFill>
                <a:schemeClr val="lt1"/>
              </a:solidFill>
            </a:endParaRPr>
          </a:p>
        </p:txBody>
      </p:sp>
      <p:sp>
        <p:nvSpPr>
          <p:cNvPr id="161" name="Shape 161"/>
          <p:cNvSpPr txBox="1"/>
          <p:nvPr/>
        </p:nvSpPr>
        <p:spPr>
          <a:xfrm>
            <a:off x="3275848" y="3818189"/>
            <a:ext cx="2592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rPr>
              <a:t>2013156019 민웅기</a:t>
            </a:r>
            <a:endParaRPr sz="1200">
              <a:solidFill>
                <a:schemeClr val="lt1"/>
              </a:solidFill>
            </a:endParaRPr>
          </a:p>
          <a:p>
            <a:pPr indent="0" lvl="0" marL="0" marR="0" rtl="0" algn="ctr">
              <a:spcBef>
                <a:spcPts val="0"/>
              </a:spcBef>
              <a:spcAft>
                <a:spcPts val="0"/>
              </a:spcAft>
              <a:buNone/>
            </a:pPr>
            <a:r>
              <a:rPr lang="en-US" sz="1200">
                <a:solidFill>
                  <a:schemeClr val="lt1"/>
                </a:solidFill>
              </a:rPr>
              <a:t>2013156049 홍승준</a:t>
            </a:r>
            <a:endParaRPr sz="1200">
              <a:solidFill>
                <a:schemeClr val="lt1"/>
              </a:solidFill>
            </a:endParaRPr>
          </a:p>
          <a:p>
            <a:pPr indent="0" lvl="0" marL="0" marR="0" rtl="0" algn="ctr">
              <a:spcBef>
                <a:spcPts val="0"/>
              </a:spcBef>
              <a:spcAft>
                <a:spcPts val="0"/>
              </a:spcAft>
              <a:buNone/>
            </a:pPr>
            <a:r>
              <a:t/>
            </a:r>
            <a:endParaRPr sz="1200">
              <a:solidFill>
                <a:schemeClr val="lt1"/>
              </a:solidFill>
            </a:endParaRPr>
          </a:p>
        </p:txBody>
      </p:sp>
      <p:grpSp>
        <p:nvGrpSpPr>
          <p:cNvPr id="162" name="Shape 162"/>
          <p:cNvGrpSpPr/>
          <p:nvPr/>
        </p:nvGrpSpPr>
        <p:grpSpPr>
          <a:xfrm>
            <a:off x="179512" y="188640"/>
            <a:ext cx="8856900" cy="72008"/>
            <a:chOff x="179512" y="188640"/>
            <a:chExt cx="8856900" cy="72008"/>
          </a:xfrm>
        </p:grpSpPr>
        <p:cxnSp>
          <p:nvCxnSpPr>
            <p:cNvPr id="163" name="Shape 163"/>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4" name="Shape 164"/>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165" name="Shape 165"/>
          <p:cNvGrpSpPr/>
          <p:nvPr/>
        </p:nvGrpSpPr>
        <p:grpSpPr>
          <a:xfrm>
            <a:off x="179512" y="6597352"/>
            <a:ext cx="8856900" cy="72008"/>
            <a:chOff x="179512" y="6597352"/>
            <a:chExt cx="8856900" cy="72008"/>
          </a:xfrm>
        </p:grpSpPr>
        <p:cxnSp>
          <p:nvCxnSpPr>
            <p:cNvPr id="166" name="Shape 166"/>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7" name="Shape 167"/>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02" name="Shape 30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303" name="Shape 30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04" name="Shape 30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05" name="Shape 30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06" name="Shape 306"/>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07" name="Shape 307"/>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08" name="Shape 308"/>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309" name="Shape 309"/>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초원 컨셉의 기본 배경</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스테이지 스토리에 맞는 조형물 추가</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공중에 부유해 있는 듯한 지형</a:t>
            </a:r>
            <a:endParaRPr>
              <a:solidFill>
                <a:srgbClr val="595959"/>
              </a:solidFill>
            </a:endParaRPr>
          </a:p>
        </p:txBody>
      </p:sp>
      <p:pic>
        <p:nvPicPr>
          <p:cNvPr id="310" name="Shape 310"/>
          <p:cNvPicPr preferRelativeResize="0"/>
          <p:nvPr/>
        </p:nvPicPr>
        <p:blipFill>
          <a:blip r:embed="rId3">
            <a:alphaModFix/>
          </a:blip>
          <a:stretch>
            <a:fillRect/>
          </a:stretch>
        </p:blipFill>
        <p:spPr>
          <a:xfrm>
            <a:off x="179500" y="1768150"/>
            <a:ext cx="4838896" cy="272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16" name="Shape 31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a:p>
        </p:txBody>
      </p:sp>
      <p:cxnSp>
        <p:nvCxnSpPr>
          <p:cNvPr id="317" name="Shape 31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18" name="Shape 31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19" name="Shape 31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20" name="Shape 320"/>
          <p:cNvSpPr txBox="1"/>
          <p:nvPr/>
        </p:nvSpPr>
        <p:spPr>
          <a:xfrm>
            <a:off x="2267744"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21" name="Shape 321"/>
          <p:cNvSpPr txBox="1"/>
          <p:nvPr/>
        </p:nvSpPr>
        <p:spPr>
          <a:xfrm>
            <a:off x="8702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PC</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게임의 현재 상황을 비춰주는</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공유화면</a:t>
            </a:r>
            <a:endParaRPr sz="1600">
              <a:solidFill>
                <a:srgbClr val="FF6E57"/>
              </a:solidFill>
            </a:endParaRPr>
          </a:p>
        </p:txBody>
      </p:sp>
      <p:sp>
        <p:nvSpPr>
          <p:cNvPr id="322" name="Shape 322"/>
          <p:cNvSpPr txBox="1"/>
          <p:nvPr/>
        </p:nvSpPr>
        <p:spPr>
          <a:xfrm>
            <a:off x="5364088"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grpSp>
        <p:nvGrpSpPr>
          <p:cNvPr id="323" name="Shape 323"/>
          <p:cNvGrpSpPr/>
          <p:nvPr/>
        </p:nvGrpSpPr>
        <p:grpSpPr>
          <a:xfrm>
            <a:off x="582307" y="2080653"/>
            <a:ext cx="3908801" cy="2487749"/>
            <a:chOff x="912075" y="1960600"/>
            <a:chExt cx="7319852" cy="4117426"/>
          </a:xfrm>
        </p:grpSpPr>
        <p:pic>
          <p:nvPicPr>
            <p:cNvPr id="324" name="Shape 324"/>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25" name="Shape 325"/>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Shape 326"/>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pic>
        <p:nvPicPr>
          <p:cNvPr id="327" name="Shape 327"/>
          <p:cNvPicPr preferRelativeResize="0"/>
          <p:nvPr/>
        </p:nvPicPr>
        <p:blipFill rotWithShape="1">
          <a:blip r:embed="rId4">
            <a:alphaModFix/>
          </a:blip>
          <a:srcRect b="0" l="0" r="0" t="0"/>
          <a:stretch/>
        </p:blipFill>
        <p:spPr>
          <a:xfrm>
            <a:off x="4603325" y="2080650"/>
            <a:ext cx="3908800" cy="2479544"/>
          </a:xfrm>
          <a:prstGeom prst="rect">
            <a:avLst/>
          </a:prstGeom>
          <a:noFill/>
          <a:ln>
            <a:noFill/>
          </a:ln>
        </p:spPr>
      </p:pic>
      <p:sp>
        <p:nvSpPr>
          <p:cNvPr id="328" name="Shape 328"/>
          <p:cNvSpPr txBox="1"/>
          <p:nvPr/>
        </p:nvSpPr>
        <p:spPr>
          <a:xfrm>
            <a:off x="49850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MOBILE</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유저의 캐릭터 컨트롤 및 </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추가 기능에 대한 UI 화면</a:t>
            </a:r>
            <a:endParaRPr sz="1600">
              <a:solidFill>
                <a:srgbClr val="FF6E5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34" name="Shape 33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PC 화면 구성 및 UI</a:t>
            </a:r>
            <a:endParaRPr b="1" sz="1200">
              <a:solidFill>
                <a:srgbClr val="595959"/>
              </a:solidFill>
            </a:endParaRPr>
          </a:p>
        </p:txBody>
      </p:sp>
      <p:cxnSp>
        <p:nvCxnSpPr>
          <p:cNvPr id="335" name="Shape 33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36" name="Shape 33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37" name="Shape 33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38" name="Shape 338"/>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39" name="Shape 339"/>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40" name="Shape 340"/>
          <p:cNvSpPr txBox="1"/>
          <p:nvPr/>
        </p:nvSpPr>
        <p:spPr>
          <a:xfrm>
            <a:off x="4643500" y="2090200"/>
            <a:ext cx="4135200" cy="4746900"/>
          </a:xfrm>
          <a:prstGeom prst="rect">
            <a:avLst/>
          </a:prstGeom>
          <a:noFill/>
          <a:ln>
            <a:noFill/>
          </a:ln>
        </p:spPr>
        <p:txBody>
          <a:bodyPr anchorCtr="0" anchor="t" bIns="45700" lIns="91425" spcFirstLastPara="1" rIns="91425" wrap="square" tIns="45700">
            <a:noAutofit/>
          </a:bodyPr>
          <a:lstStyle/>
          <a:p>
            <a:pPr indent="-317500" lvl="0" marL="457200" marR="0" rtl="0">
              <a:spcBef>
                <a:spcPts val="0"/>
              </a:spcBef>
              <a:spcAft>
                <a:spcPts val="0"/>
              </a:spcAft>
              <a:buClr>
                <a:srgbClr val="FF6E57"/>
              </a:buClr>
              <a:buSzPts val="1400"/>
              <a:buAutoNum type="arabicPeriod"/>
            </a:pPr>
            <a:r>
              <a:rPr lang="en-US">
                <a:solidFill>
                  <a:srgbClr val="FF6E57"/>
                </a:solidFill>
              </a:rPr>
              <a:t>PC 화면은 현재 게임의 상황을 보여주는 공유 화면입니다.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다른 플레이어들의 캐릭터 상태를 보여줍니다. </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모든 플레이어들과 공용으로 사용하는 자원의 양을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감염도 막대는 현재 게임이 얼마나 위험한 상황인지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특정 이벤트 발생시 중요 장면을 확대해서 보여줍니다.</a:t>
            </a:r>
            <a:endParaRPr>
              <a:solidFill>
                <a:srgbClr val="FF6E57"/>
              </a:solidFill>
            </a:endParaRPr>
          </a:p>
        </p:txBody>
      </p:sp>
      <p:grpSp>
        <p:nvGrpSpPr>
          <p:cNvPr id="341" name="Shape 341"/>
          <p:cNvGrpSpPr/>
          <p:nvPr/>
        </p:nvGrpSpPr>
        <p:grpSpPr>
          <a:xfrm>
            <a:off x="-49075" y="2007550"/>
            <a:ext cx="4683625" cy="2985275"/>
            <a:chOff x="-49075" y="1855150"/>
            <a:chExt cx="4683625" cy="2985275"/>
          </a:xfrm>
        </p:grpSpPr>
        <p:grpSp>
          <p:nvGrpSpPr>
            <p:cNvPr id="342" name="Shape 342"/>
            <p:cNvGrpSpPr/>
            <p:nvPr/>
          </p:nvGrpSpPr>
          <p:grpSpPr>
            <a:xfrm>
              <a:off x="179517" y="1972132"/>
              <a:ext cx="4454862" cy="2868199"/>
              <a:chOff x="912075" y="1960600"/>
              <a:chExt cx="7319852" cy="4117426"/>
            </a:xfrm>
          </p:grpSpPr>
          <p:pic>
            <p:nvPicPr>
              <p:cNvPr id="343" name="Shape 343"/>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44" name="Shape 344"/>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Shape 345"/>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sp>
          <p:nvSpPr>
            <p:cNvPr id="346" name="Shape 346"/>
            <p:cNvSpPr/>
            <p:nvPr/>
          </p:nvSpPr>
          <p:spPr>
            <a:xfrm>
              <a:off x="179525" y="2004550"/>
              <a:ext cx="709800" cy="25200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txBox="1"/>
            <p:nvPr/>
          </p:nvSpPr>
          <p:spPr>
            <a:xfrm>
              <a:off x="-49075" y="1855150"/>
              <a:ext cx="233400" cy="22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0000"/>
                  </a:solidFill>
                </a:rPr>
                <a:t>2</a:t>
              </a:r>
              <a:endParaRPr>
                <a:solidFill>
                  <a:srgbClr val="FF0000"/>
                </a:solidFill>
              </a:endParaRPr>
            </a:p>
          </p:txBody>
        </p:sp>
        <p:sp>
          <p:nvSpPr>
            <p:cNvPr id="348" name="Shape 348"/>
            <p:cNvSpPr/>
            <p:nvPr/>
          </p:nvSpPr>
          <p:spPr>
            <a:xfrm>
              <a:off x="2771850" y="3072225"/>
              <a:ext cx="1862700" cy="1768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4010025" y="2320325"/>
              <a:ext cx="624300" cy="7221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3711225" y="1992125"/>
              <a:ext cx="897300" cy="2505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txBox="1"/>
            <p:nvPr/>
          </p:nvSpPr>
          <p:spPr>
            <a:xfrm>
              <a:off x="3442850" y="192178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3</a:t>
              </a:r>
              <a:endParaRPr>
                <a:solidFill>
                  <a:srgbClr val="FF0000"/>
                </a:solidFill>
              </a:endParaRPr>
            </a:p>
          </p:txBody>
        </p:sp>
        <p:sp>
          <p:nvSpPr>
            <p:cNvPr id="352" name="Shape 352"/>
            <p:cNvSpPr txBox="1"/>
            <p:nvPr/>
          </p:nvSpPr>
          <p:spPr>
            <a:xfrm>
              <a:off x="3767450" y="231243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4</a:t>
              </a:r>
              <a:endParaRPr>
                <a:solidFill>
                  <a:srgbClr val="FF0000"/>
                </a:solidFill>
              </a:endParaRPr>
            </a:p>
          </p:txBody>
        </p:sp>
        <p:sp>
          <p:nvSpPr>
            <p:cNvPr id="353" name="Shape 353"/>
            <p:cNvSpPr txBox="1"/>
            <p:nvPr/>
          </p:nvSpPr>
          <p:spPr>
            <a:xfrm>
              <a:off x="2488950" y="2890013"/>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5</a:t>
              </a:r>
              <a:endParaRPr>
                <a:solidFill>
                  <a:srgbClr val="FF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59" name="Shape 35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cxnSp>
        <p:nvCxnSpPr>
          <p:cNvPr id="360" name="Shape 36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61" name="Shape 36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62" name="Shape 36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63" name="Shape 363"/>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64" name="Shape 364"/>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pic>
        <p:nvPicPr>
          <p:cNvPr id="365" name="Shape 365"/>
          <p:cNvPicPr preferRelativeResize="0"/>
          <p:nvPr/>
        </p:nvPicPr>
        <p:blipFill rotWithShape="1">
          <a:blip r:embed="rId3">
            <a:alphaModFix/>
          </a:blip>
          <a:srcRect b="0" l="0" r="0" t="0"/>
          <a:stretch/>
        </p:blipFill>
        <p:spPr>
          <a:xfrm>
            <a:off x="179500" y="1894875"/>
            <a:ext cx="4464000" cy="2831742"/>
          </a:xfrm>
          <a:prstGeom prst="rect">
            <a:avLst/>
          </a:prstGeom>
          <a:noFill/>
          <a:ln>
            <a:noFill/>
          </a:ln>
        </p:spPr>
      </p:pic>
      <p:sp>
        <p:nvSpPr>
          <p:cNvPr id="366" name="Shape 366"/>
          <p:cNvSpPr txBox="1"/>
          <p:nvPr/>
        </p:nvSpPr>
        <p:spPr>
          <a:xfrm>
            <a:off x="4733950" y="1894875"/>
            <a:ext cx="5285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기본 화면은 컨트롤러 UI와 추가 옵션 탭으로 구성</a:t>
            </a:r>
            <a:br>
              <a:rPr lang="en-US"/>
            </a:br>
            <a:r>
              <a:rPr lang="en-US"/>
              <a:t> 되어있습니다. </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추가 옵션 탭을 누르면 해당 탭으로 화면이 전환</a:t>
            </a:r>
            <a:br>
              <a:rPr lang="en-US"/>
            </a:br>
            <a:r>
              <a:rPr lang="en-US"/>
              <a:t> 되거나, 탭이 활성화 됩니다.</a:t>
            </a:r>
            <a:br>
              <a:rPr lang="en-US"/>
            </a:br>
            <a:br>
              <a:rPr lang="en-US"/>
            </a:br>
            <a:r>
              <a:rPr lang="en-US"/>
              <a:t>iii) 해당 탭을 다시 누르면 원래 화면으로 돌아옵니다.</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72" name="Shape 37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73" name="Shape 37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74" name="Shape 37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75" name="Shape 375"/>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76" name="Shape 376"/>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77" name="Shape 377"/>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a:t>
            </a:r>
            <a:r>
              <a:rPr lang="en-US"/>
              <a:t>가상 패드로 캐릭터의 위치를 이동시킬 수 있습니다.</a:t>
            </a:r>
            <a:br>
              <a:rPr lang="en-US"/>
            </a:br>
            <a:br>
              <a:rPr lang="en-US"/>
            </a:br>
            <a:endParaRPr/>
          </a:p>
          <a:p>
            <a:pPr indent="0" lvl="0" marL="0" marR="0" rtl="0">
              <a:spcBef>
                <a:spcPts val="0"/>
              </a:spcBef>
              <a:spcAft>
                <a:spcPts val="0"/>
              </a:spcAft>
              <a:buNone/>
            </a:pPr>
            <a:r>
              <a:rPr lang="en-US"/>
              <a:t>ii) 드래그를 하는 정도에 따라 캐릭터의 이동거리가 </a:t>
            </a:r>
            <a:br>
              <a:rPr lang="en-US"/>
            </a:br>
            <a:r>
              <a:rPr lang="en-US"/>
              <a:t>    달라집니다.</a:t>
            </a:r>
            <a:endParaRPr/>
          </a:p>
          <a:p>
            <a:pPr indent="0" lvl="0" marL="0" marR="0" rtl="0">
              <a:spcBef>
                <a:spcPts val="0"/>
              </a:spcBef>
              <a:spcAft>
                <a:spcPts val="0"/>
              </a:spcAft>
              <a:buNone/>
            </a:pPr>
            <a:r>
              <a:t/>
            </a:r>
            <a:endParaRPr/>
          </a:p>
        </p:txBody>
      </p:sp>
      <p:pic>
        <p:nvPicPr>
          <p:cNvPr id="378" name="Shape 378"/>
          <p:cNvPicPr preferRelativeResize="0"/>
          <p:nvPr/>
        </p:nvPicPr>
        <p:blipFill>
          <a:blip r:embed="rId3">
            <a:alphaModFix/>
          </a:blip>
          <a:stretch>
            <a:fillRect/>
          </a:stretch>
        </p:blipFill>
        <p:spPr>
          <a:xfrm>
            <a:off x="346050" y="1837974"/>
            <a:ext cx="3699350" cy="2332750"/>
          </a:xfrm>
          <a:prstGeom prst="rect">
            <a:avLst/>
          </a:prstGeom>
          <a:noFill/>
          <a:ln>
            <a:noFill/>
          </a:ln>
        </p:spPr>
      </p:pic>
      <p:sp>
        <p:nvSpPr>
          <p:cNvPr id="379" name="Shape 37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grpSp>
        <p:nvGrpSpPr>
          <p:cNvPr id="380" name="Shape 380"/>
          <p:cNvGrpSpPr/>
          <p:nvPr/>
        </p:nvGrpSpPr>
        <p:grpSpPr>
          <a:xfrm>
            <a:off x="345942" y="4227462"/>
            <a:ext cx="3699546" cy="2150741"/>
            <a:chOff x="346050" y="4379850"/>
            <a:chExt cx="4069460" cy="2342600"/>
          </a:xfrm>
        </p:grpSpPr>
        <p:pic>
          <p:nvPicPr>
            <p:cNvPr id="381" name="Shape 381"/>
            <p:cNvPicPr preferRelativeResize="0"/>
            <p:nvPr/>
          </p:nvPicPr>
          <p:blipFill>
            <a:blip r:embed="rId4">
              <a:alphaModFix/>
            </a:blip>
            <a:stretch>
              <a:fillRect/>
            </a:stretch>
          </p:blipFill>
          <p:spPr>
            <a:xfrm>
              <a:off x="346050" y="4379850"/>
              <a:ext cx="4069460" cy="2342600"/>
            </a:xfrm>
            <a:prstGeom prst="rect">
              <a:avLst/>
            </a:prstGeom>
            <a:noFill/>
            <a:ln>
              <a:noFill/>
            </a:ln>
          </p:spPr>
        </p:pic>
        <p:sp>
          <p:nvSpPr>
            <p:cNvPr id="382" name="Shape 382"/>
            <p:cNvSpPr/>
            <p:nvPr/>
          </p:nvSpPr>
          <p:spPr>
            <a:xfrm rot="2972038">
              <a:off x="1558153" y="5149860"/>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grpSp>
          <p:nvGrpSpPr>
            <p:cNvPr id="383" name="Shape 383"/>
            <p:cNvGrpSpPr/>
            <p:nvPr/>
          </p:nvGrpSpPr>
          <p:grpSpPr>
            <a:xfrm>
              <a:off x="844300" y="5611125"/>
              <a:ext cx="493200" cy="493200"/>
              <a:chOff x="5662625" y="2896025"/>
              <a:chExt cx="493200" cy="493200"/>
            </a:xfrm>
          </p:grpSpPr>
          <p:sp>
            <p:nvSpPr>
              <p:cNvPr id="384" name="Shape 384"/>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91" name="Shape 39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92" name="Shape 39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93" name="Shape 39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94" name="Shape 394"/>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95" name="Shape 395"/>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96" name="Shape 396"/>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기술 버튼을 클릭하면 캐릭터가 현재 위치에서 </a:t>
            </a:r>
            <a:br>
              <a:rPr lang="en-US"/>
            </a:br>
            <a:r>
              <a:rPr lang="en-US"/>
              <a:t>미리 정해놓은 기술을 사용합니다.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397" name="Shape 397"/>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398" name="Shape 398"/>
          <p:cNvPicPr preferRelativeResize="0"/>
          <p:nvPr/>
        </p:nvPicPr>
        <p:blipFill>
          <a:blip r:embed="rId4">
            <a:alphaModFix/>
          </a:blip>
          <a:stretch>
            <a:fillRect/>
          </a:stretch>
        </p:blipFill>
        <p:spPr>
          <a:xfrm>
            <a:off x="381350" y="1887975"/>
            <a:ext cx="1675425" cy="2229525"/>
          </a:xfrm>
          <a:prstGeom prst="rect">
            <a:avLst/>
          </a:prstGeom>
          <a:noFill/>
          <a:ln>
            <a:noFill/>
          </a:ln>
        </p:spPr>
      </p:pic>
      <p:pic>
        <p:nvPicPr>
          <p:cNvPr id="399" name="Shape 399"/>
          <p:cNvPicPr preferRelativeResize="0"/>
          <p:nvPr/>
        </p:nvPicPr>
        <p:blipFill>
          <a:blip r:embed="rId4">
            <a:alphaModFix/>
          </a:blip>
          <a:stretch>
            <a:fillRect/>
          </a:stretch>
        </p:blipFill>
        <p:spPr>
          <a:xfrm>
            <a:off x="381350" y="1838575"/>
            <a:ext cx="3664050" cy="349475"/>
          </a:xfrm>
          <a:prstGeom prst="rect">
            <a:avLst/>
          </a:prstGeom>
          <a:noFill/>
          <a:ln>
            <a:noFill/>
          </a:ln>
        </p:spPr>
      </p:pic>
      <p:sp>
        <p:nvSpPr>
          <p:cNvPr id="400" name="Shape 40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01" name="Shape 401"/>
          <p:cNvPicPr preferRelativeResize="0"/>
          <p:nvPr/>
        </p:nvPicPr>
        <p:blipFill>
          <a:blip r:embed="rId5">
            <a:alphaModFix/>
          </a:blip>
          <a:stretch>
            <a:fillRect/>
          </a:stretch>
        </p:blipFill>
        <p:spPr>
          <a:xfrm>
            <a:off x="381350" y="4207348"/>
            <a:ext cx="3664050" cy="24713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07" name="Shape 40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08" name="Shape 40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09" name="Shape 40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10" name="Shape 410"/>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11" name="Shape 411"/>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12" name="Shape 412"/>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전체 팀원의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팀원의 닉네임을 선택하면 해당 팀원의 </a:t>
            </a:r>
            <a:r>
              <a:rPr lang="en-US">
                <a:solidFill>
                  <a:schemeClr val="dk1"/>
                </a:solidFill>
              </a:rPr>
              <a:t> </a:t>
            </a:r>
            <a:br>
              <a:rPr lang="en-US">
                <a:solidFill>
                  <a:schemeClr val="dk1"/>
                </a:solidFill>
              </a:rPr>
            </a:br>
            <a:r>
              <a:rPr lang="en-US">
                <a:solidFill>
                  <a:schemeClr val="dk1"/>
                </a:solidFill>
              </a:rPr>
              <a:t> 능력치, 기술 등 </a:t>
            </a:r>
            <a:r>
              <a:rPr lang="en-US"/>
              <a:t>세부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13" name="Shape 413"/>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14" name="Shape 414"/>
          <p:cNvPicPr preferRelativeResize="0"/>
          <p:nvPr/>
        </p:nvPicPr>
        <p:blipFill>
          <a:blip r:embed="rId4">
            <a:alphaModFix/>
          </a:blip>
          <a:stretch>
            <a:fillRect/>
          </a:stretch>
        </p:blipFill>
        <p:spPr>
          <a:xfrm>
            <a:off x="1312850" y="1838575"/>
            <a:ext cx="2750200" cy="352050"/>
          </a:xfrm>
          <a:prstGeom prst="rect">
            <a:avLst/>
          </a:prstGeom>
          <a:noFill/>
          <a:ln>
            <a:noFill/>
          </a:ln>
        </p:spPr>
      </p:pic>
      <p:pic>
        <p:nvPicPr>
          <p:cNvPr id="415" name="Shape 415"/>
          <p:cNvPicPr preferRelativeResize="0"/>
          <p:nvPr/>
        </p:nvPicPr>
        <p:blipFill>
          <a:blip r:embed="rId4">
            <a:alphaModFix/>
          </a:blip>
          <a:stretch>
            <a:fillRect/>
          </a:stretch>
        </p:blipFill>
        <p:spPr>
          <a:xfrm>
            <a:off x="363700" y="2190625"/>
            <a:ext cx="3699350" cy="1954175"/>
          </a:xfrm>
          <a:prstGeom prst="rect">
            <a:avLst/>
          </a:prstGeom>
          <a:noFill/>
          <a:ln>
            <a:noFill/>
          </a:ln>
        </p:spPr>
      </p:pic>
      <p:sp>
        <p:nvSpPr>
          <p:cNvPr id="416" name="Shape 41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17" name="Shape 417"/>
          <p:cNvPicPr preferRelativeResize="0"/>
          <p:nvPr/>
        </p:nvPicPr>
        <p:blipFill>
          <a:blip r:embed="rId5">
            <a:alphaModFix/>
          </a:blip>
          <a:stretch>
            <a:fillRect/>
          </a:stretch>
        </p:blipFill>
        <p:spPr>
          <a:xfrm>
            <a:off x="954350" y="4271748"/>
            <a:ext cx="2241700" cy="24338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23" name="Shape 42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24" name="Shape 42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25" name="Shape 42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26" name="Shape 426"/>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27" name="Shape 427"/>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28" name="Shape 428"/>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캐릭터의 기술에 대해서 보여줍니다.</a:t>
            </a:r>
            <a:br>
              <a:rPr lang="en-US"/>
            </a:br>
            <a:br>
              <a:rPr lang="en-US"/>
            </a:br>
            <a:r>
              <a:rPr lang="en-US"/>
              <a:t>ii) 플레이어는 자기가 원하는 번호의 버튼에</a:t>
            </a:r>
            <a:br>
              <a:rPr lang="en-US"/>
            </a:br>
            <a:r>
              <a:rPr lang="en-US"/>
              <a:t>기술을 설정할 수 있습니다.</a:t>
            </a:r>
            <a:br>
              <a:rPr lang="en-US"/>
            </a:br>
            <a:endParaRPr/>
          </a:p>
          <a:p>
            <a:pPr indent="0" lvl="0" marL="0" marR="0" rtl="0">
              <a:spcBef>
                <a:spcPts val="0"/>
              </a:spcBef>
              <a:spcAft>
                <a:spcPts val="0"/>
              </a:spcAft>
              <a:buNone/>
            </a:pPr>
            <a:r>
              <a:rPr lang="en-US"/>
              <a:t>iii) 공유 자원을 투자해 기술을 강화할 수 </a:t>
            </a:r>
            <a:br>
              <a:rPr lang="en-US"/>
            </a:br>
            <a:r>
              <a:rPr lang="en-US"/>
              <a:t> 있습니다.</a:t>
            </a:r>
            <a:endParaRPr/>
          </a:p>
          <a:p>
            <a:pPr indent="0" lvl="0" marL="0" marR="0" rtl="0">
              <a:spcBef>
                <a:spcPts val="0"/>
              </a:spcBef>
              <a:spcAft>
                <a:spcPts val="0"/>
              </a:spcAft>
              <a:buNone/>
            </a:pPr>
            <a:r>
              <a:t/>
            </a:r>
            <a:endParaRPr/>
          </a:p>
        </p:txBody>
      </p:sp>
      <p:pic>
        <p:nvPicPr>
          <p:cNvPr id="429" name="Shape 429"/>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30" name="Shape 430"/>
          <p:cNvPicPr preferRelativeResize="0"/>
          <p:nvPr/>
        </p:nvPicPr>
        <p:blipFill>
          <a:blip r:embed="rId4">
            <a:alphaModFix/>
          </a:blip>
          <a:stretch>
            <a:fillRect/>
          </a:stretch>
        </p:blipFill>
        <p:spPr>
          <a:xfrm>
            <a:off x="363700" y="1838575"/>
            <a:ext cx="899125" cy="352050"/>
          </a:xfrm>
          <a:prstGeom prst="rect">
            <a:avLst/>
          </a:prstGeom>
          <a:noFill/>
          <a:ln>
            <a:noFill/>
          </a:ln>
        </p:spPr>
      </p:pic>
      <p:pic>
        <p:nvPicPr>
          <p:cNvPr id="431" name="Shape 431"/>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32" name="Shape 432"/>
          <p:cNvPicPr preferRelativeResize="0"/>
          <p:nvPr/>
        </p:nvPicPr>
        <p:blipFill>
          <a:blip r:embed="rId4">
            <a:alphaModFix/>
          </a:blip>
          <a:stretch>
            <a:fillRect/>
          </a:stretch>
        </p:blipFill>
        <p:spPr>
          <a:xfrm>
            <a:off x="2185275" y="1838575"/>
            <a:ext cx="1877775" cy="352050"/>
          </a:xfrm>
          <a:prstGeom prst="rect">
            <a:avLst/>
          </a:prstGeom>
          <a:noFill/>
          <a:ln>
            <a:noFill/>
          </a:ln>
        </p:spPr>
      </p:pic>
      <p:sp>
        <p:nvSpPr>
          <p:cNvPr id="433" name="Shape 43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39" name="Shape 43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40" name="Shape 44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41" name="Shape 44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42" name="Shape 442"/>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43" name="Shape 443"/>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플레이어의 캐릭터의 능력치 업그레이드 할 수 </a:t>
            </a:r>
            <a:br>
              <a:rPr lang="en-US"/>
            </a:br>
            <a:r>
              <a:rPr lang="en-US"/>
              <a:t> 있습니다.</a:t>
            </a:r>
            <a:br>
              <a:rPr lang="en-US"/>
            </a:br>
            <a:br>
              <a:rPr lang="en-US"/>
            </a:br>
            <a:r>
              <a:rPr lang="en-US"/>
              <a:t>ii) 공유 자원(마나)을 이용하여 캐릭터의 여러개의 </a:t>
            </a:r>
            <a:br>
              <a:rPr lang="en-US"/>
            </a:br>
            <a:r>
              <a:rPr lang="en-US"/>
              <a:t> 능력치 중 원하는 능력을 골라 투자 할 수 있습니다.|</a:t>
            </a:r>
            <a:br>
              <a:rPr lang="en-US"/>
            </a:br>
            <a:endParaRPr/>
          </a:p>
          <a:p>
            <a:pPr indent="0" lvl="0" marL="0" marR="0" rtl="0">
              <a:spcBef>
                <a:spcPts val="0"/>
              </a:spcBef>
              <a:spcAft>
                <a:spcPts val="0"/>
              </a:spcAft>
              <a:buNone/>
            </a:pPr>
            <a:r>
              <a:rPr lang="en-US"/>
              <a:t>iii) 능력치의 종류는 힘, 민첩, 지력, 운, 스태미나 </a:t>
            </a:r>
            <a:br>
              <a:rPr lang="en-US"/>
            </a:br>
            <a:r>
              <a:rPr lang="en-US"/>
              <a:t> 양 이 있습니다.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44" name="Shape 444"/>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45" name="Shape 445"/>
          <p:cNvPicPr preferRelativeResize="0"/>
          <p:nvPr/>
        </p:nvPicPr>
        <p:blipFill>
          <a:blip r:embed="rId4">
            <a:alphaModFix/>
          </a:blip>
          <a:stretch>
            <a:fillRect/>
          </a:stretch>
        </p:blipFill>
        <p:spPr>
          <a:xfrm>
            <a:off x="3132050" y="1838575"/>
            <a:ext cx="931000" cy="352050"/>
          </a:xfrm>
          <a:prstGeom prst="rect">
            <a:avLst/>
          </a:prstGeom>
          <a:noFill/>
          <a:ln>
            <a:noFill/>
          </a:ln>
        </p:spPr>
      </p:pic>
      <p:pic>
        <p:nvPicPr>
          <p:cNvPr id="446" name="Shape 446"/>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47" name="Shape 447"/>
          <p:cNvPicPr preferRelativeResize="0"/>
          <p:nvPr/>
        </p:nvPicPr>
        <p:blipFill>
          <a:blip r:embed="rId4">
            <a:alphaModFix/>
          </a:blip>
          <a:stretch>
            <a:fillRect/>
          </a:stretch>
        </p:blipFill>
        <p:spPr>
          <a:xfrm>
            <a:off x="363700" y="1838575"/>
            <a:ext cx="1836850" cy="352050"/>
          </a:xfrm>
          <a:prstGeom prst="rect">
            <a:avLst/>
          </a:prstGeom>
          <a:noFill/>
          <a:ln>
            <a:noFill/>
          </a:ln>
        </p:spPr>
      </p:pic>
      <p:pic>
        <p:nvPicPr>
          <p:cNvPr id="448" name="Shape 448"/>
          <p:cNvPicPr preferRelativeResize="0"/>
          <p:nvPr/>
        </p:nvPicPr>
        <p:blipFill rotWithShape="1">
          <a:blip r:embed="rId5">
            <a:alphaModFix/>
          </a:blip>
          <a:srcRect b="1816" l="29623" r="1081" t="0"/>
          <a:stretch/>
        </p:blipFill>
        <p:spPr>
          <a:xfrm>
            <a:off x="363700" y="4235275"/>
            <a:ext cx="3093476" cy="2491550"/>
          </a:xfrm>
          <a:prstGeom prst="rect">
            <a:avLst/>
          </a:prstGeom>
          <a:noFill/>
          <a:ln>
            <a:noFill/>
          </a:ln>
        </p:spPr>
      </p:pic>
      <p:sp>
        <p:nvSpPr>
          <p:cNvPr id="449" name="Shape 44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55" name="Shape 45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56" name="Shape 45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57" name="Shape 45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58" name="Shape 458"/>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59" name="Shape 459"/>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60" name="Shape 460"/>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공유 화면의 카메라 시점을 조종 할 수 있습니다.</a:t>
            </a:r>
            <a:endParaRPr/>
          </a:p>
          <a:p>
            <a:pPr indent="0" lvl="0" marL="0" marR="0" rtl="0">
              <a:spcBef>
                <a:spcPts val="0"/>
              </a:spcBef>
              <a:spcAft>
                <a:spcPts val="0"/>
              </a:spcAft>
              <a:buNone/>
            </a:pPr>
            <a:r>
              <a:t/>
            </a:r>
            <a:endParaRPr/>
          </a:p>
          <a:p>
            <a:pPr indent="0" lvl="0" marL="0">
              <a:spcBef>
                <a:spcPts val="0"/>
              </a:spcBef>
              <a:spcAft>
                <a:spcPts val="0"/>
              </a:spcAft>
              <a:buNone/>
            </a:pPr>
            <a:r>
              <a:rPr lang="en-US">
                <a:solidFill>
                  <a:schemeClr val="dk1"/>
                </a:solidFill>
              </a:rPr>
              <a:t>ii) 한 PC에 연결된 모든 유저가 한 화면에 표시되는 내에서</a:t>
            </a:r>
            <a:endParaRPr>
              <a:solidFill>
                <a:schemeClr val="dk1"/>
              </a:solidFill>
            </a:endParaRPr>
          </a:p>
          <a:p>
            <a:pPr indent="0" lvl="0" marL="0" rtl="0">
              <a:spcBef>
                <a:spcPts val="0"/>
              </a:spcBef>
              <a:spcAft>
                <a:spcPts val="0"/>
              </a:spcAft>
              <a:buClr>
                <a:schemeClr val="dk1"/>
              </a:buClr>
              <a:buSzPts val="1100"/>
              <a:buFont typeface="Arial"/>
              <a:buNone/>
            </a:pPr>
            <a:r>
              <a:rPr lang="en-US">
                <a:solidFill>
                  <a:schemeClr val="dk1"/>
                </a:solidFill>
              </a:rPr>
              <a:t>  자유롭게 확대 및 축소, 회전 기능을 수행 할 수 있습니다.</a:t>
            </a:r>
            <a:endParaRPr>
              <a:solidFill>
                <a:schemeClr val="dk1"/>
              </a:solidFill>
            </a:endParaRPr>
          </a:p>
          <a:p>
            <a:pPr indent="0" lvl="0" marL="0" marR="0" rtl="0">
              <a:spcBef>
                <a:spcPts val="0"/>
              </a:spcBef>
              <a:spcAft>
                <a:spcPts val="0"/>
              </a:spcAft>
              <a:buNone/>
            </a:pPr>
            <a:r>
              <a:t/>
            </a:r>
            <a:endParaRPr/>
          </a:p>
          <a:p>
            <a:pPr indent="0" lvl="0" marL="0" marR="0" rtl="0">
              <a:spcBef>
                <a:spcPts val="0"/>
              </a:spcBef>
              <a:spcAft>
                <a:spcPts val="0"/>
              </a:spcAft>
              <a:buNone/>
            </a:pPr>
            <a:r>
              <a:rPr lang="en-US"/>
              <a:t>iii) 카메라 탭을 누르면 버튼 활성화 표시로 바뀌며, 가상 </a:t>
            </a:r>
            <a:br>
              <a:rPr lang="en-US"/>
            </a:br>
            <a:r>
              <a:rPr lang="en-US"/>
              <a:t> 패드와 버튼을 이용해 카메라를 조종할 수 있습니다.</a:t>
            </a:r>
            <a:endParaRPr/>
          </a:p>
          <a:p>
            <a:pPr indent="0" lvl="0" marL="0" marR="0" rtl="0">
              <a:spcBef>
                <a:spcPts val="0"/>
              </a:spcBef>
              <a:spcAft>
                <a:spcPts val="0"/>
              </a:spcAft>
              <a:buNone/>
            </a:pPr>
            <a:r>
              <a:t/>
            </a:r>
            <a:endParaRPr/>
          </a:p>
        </p:txBody>
      </p:sp>
      <p:pic>
        <p:nvPicPr>
          <p:cNvPr id="461" name="Shape 461"/>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62" name="Shape 462"/>
          <p:cNvPicPr preferRelativeResize="0"/>
          <p:nvPr/>
        </p:nvPicPr>
        <p:blipFill>
          <a:blip r:embed="rId4">
            <a:alphaModFix/>
          </a:blip>
          <a:stretch>
            <a:fillRect/>
          </a:stretch>
        </p:blipFill>
        <p:spPr>
          <a:xfrm>
            <a:off x="363700" y="1838575"/>
            <a:ext cx="2750200" cy="352050"/>
          </a:xfrm>
          <a:prstGeom prst="rect">
            <a:avLst/>
          </a:prstGeom>
          <a:noFill/>
          <a:ln>
            <a:noFill/>
          </a:ln>
        </p:spPr>
      </p:pic>
      <p:pic>
        <p:nvPicPr>
          <p:cNvPr id="463" name="Shape 463"/>
          <p:cNvPicPr preferRelativeResize="0"/>
          <p:nvPr/>
        </p:nvPicPr>
        <p:blipFill>
          <a:blip r:embed="rId4">
            <a:alphaModFix/>
          </a:blip>
          <a:stretch>
            <a:fillRect/>
          </a:stretch>
        </p:blipFill>
        <p:spPr>
          <a:xfrm>
            <a:off x="2033375" y="2190625"/>
            <a:ext cx="2029675" cy="1980700"/>
          </a:xfrm>
          <a:prstGeom prst="rect">
            <a:avLst/>
          </a:prstGeom>
          <a:noFill/>
          <a:ln>
            <a:noFill/>
          </a:ln>
        </p:spPr>
      </p:pic>
      <p:sp>
        <p:nvSpPr>
          <p:cNvPr id="464" name="Shape 46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65" name="Shape 465"/>
          <p:cNvPicPr preferRelativeResize="0"/>
          <p:nvPr/>
        </p:nvPicPr>
        <p:blipFill>
          <a:blip r:embed="rId5">
            <a:alphaModFix/>
          </a:blip>
          <a:stretch>
            <a:fillRect/>
          </a:stretch>
        </p:blipFill>
        <p:spPr>
          <a:xfrm>
            <a:off x="3142350" y="1838575"/>
            <a:ext cx="875100" cy="318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p:nvPr/>
        </p:nvSpPr>
        <p:spPr>
          <a:xfrm>
            <a:off x="0" y="4020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Shape 173"/>
          <p:cNvSpPr txBox="1"/>
          <p:nvPr/>
        </p:nvSpPr>
        <p:spPr>
          <a:xfrm>
            <a:off x="251520" y="260648"/>
            <a:ext cx="3096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INDEX.</a:t>
            </a:r>
            <a:endParaRPr sz="3600">
              <a:solidFill>
                <a:schemeClr val="lt1"/>
              </a:solidFill>
              <a:latin typeface="Arial"/>
              <a:ea typeface="Arial"/>
              <a:cs typeface="Arial"/>
              <a:sym typeface="Arial"/>
            </a:endParaRPr>
          </a:p>
        </p:txBody>
      </p:sp>
      <p:sp>
        <p:nvSpPr>
          <p:cNvPr id="174" name="Shape 174"/>
          <p:cNvSpPr txBox="1"/>
          <p:nvPr/>
        </p:nvSpPr>
        <p:spPr>
          <a:xfrm>
            <a:off x="1115616" y="2924944"/>
            <a:ext cx="11520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rPr>
              <a:t>게임</a:t>
            </a:r>
            <a:endParaRPr sz="3600">
              <a:solidFill>
                <a:schemeClr val="lt1"/>
              </a:solidFill>
            </a:endParaRPr>
          </a:p>
          <a:p>
            <a:pPr indent="0" lvl="0" marL="0" marR="0" rtl="0" algn="l">
              <a:spcBef>
                <a:spcPts val="0"/>
              </a:spcBef>
              <a:spcAft>
                <a:spcPts val="0"/>
              </a:spcAft>
              <a:buNone/>
            </a:pPr>
            <a:r>
              <a:rPr lang="en-US" sz="3600">
                <a:solidFill>
                  <a:schemeClr val="lt1"/>
                </a:solidFill>
              </a:rPr>
              <a:t>컨셉</a:t>
            </a:r>
            <a:endParaRPr sz="3600">
              <a:solidFill>
                <a:schemeClr val="lt1"/>
              </a:solidFill>
            </a:endParaRPr>
          </a:p>
        </p:txBody>
      </p:sp>
      <p:sp>
        <p:nvSpPr>
          <p:cNvPr id="175" name="Shape 175"/>
          <p:cNvSpPr txBox="1"/>
          <p:nvPr/>
        </p:nvSpPr>
        <p:spPr>
          <a:xfrm>
            <a:off x="3131960"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chemeClr val="lt1"/>
                </a:solidFill>
              </a:rPr>
              <a:t>등장</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인물</a:t>
            </a:r>
            <a:endParaRPr sz="3600">
              <a:solidFill>
                <a:schemeClr val="lt1"/>
              </a:solidFill>
            </a:endParaRPr>
          </a:p>
        </p:txBody>
      </p:sp>
      <p:sp>
        <p:nvSpPr>
          <p:cNvPr id="176" name="Shape 176"/>
          <p:cNvSpPr txBox="1"/>
          <p:nvPr/>
        </p:nvSpPr>
        <p:spPr>
          <a:xfrm>
            <a:off x="5076176"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게임</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소개</a:t>
            </a:r>
            <a:endParaRPr/>
          </a:p>
        </p:txBody>
      </p:sp>
      <p:sp>
        <p:nvSpPr>
          <p:cNvPr id="177" name="Shape 177"/>
          <p:cNvSpPr txBox="1"/>
          <p:nvPr/>
        </p:nvSpPr>
        <p:spPr>
          <a:xfrm>
            <a:off x="6948264"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차후 계획</a:t>
            </a:r>
            <a:endParaRPr/>
          </a:p>
        </p:txBody>
      </p:sp>
      <p:cxnSp>
        <p:nvCxnSpPr>
          <p:cNvPr id="178" name="Shape 178"/>
          <p:cNvCxnSpPr/>
          <p:nvPr/>
        </p:nvCxnSpPr>
        <p:spPr>
          <a:xfrm>
            <a:off x="118762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79" name="Shape 179"/>
          <p:cNvCxnSpPr/>
          <p:nvPr/>
        </p:nvCxnSpPr>
        <p:spPr>
          <a:xfrm>
            <a:off x="118762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0" name="Shape 180"/>
          <p:cNvCxnSpPr/>
          <p:nvPr/>
        </p:nvCxnSpPr>
        <p:spPr>
          <a:xfrm>
            <a:off x="3203848"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1" name="Shape 181"/>
          <p:cNvCxnSpPr/>
          <p:nvPr/>
        </p:nvCxnSpPr>
        <p:spPr>
          <a:xfrm>
            <a:off x="3203848"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2" name="Shape 182"/>
          <p:cNvCxnSpPr/>
          <p:nvPr/>
        </p:nvCxnSpPr>
        <p:spPr>
          <a:xfrm>
            <a:off x="514806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3" name="Shape 183"/>
          <p:cNvCxnSpPr/>
          <p:nvPr/>
        </p:nvCxnSpPr>
        <p:spPr>
          <a:xfrm>
            <a:off x="514806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4" name="Shape 184"/>
          <p:cNvCxnSpPr/>
          <p:nvPr/>
        </p:nvCxnSpPr>
        <p:spPr>
          <a:xfrm>
            <a:off x="7020272"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5" name="Shape 185"/>
          <p:cNvCxnSpPr/>
          <p:nvPr/>
        </p:nvCxnSpPr>
        <p:spPr>
          <a:xfrm>
            <a:off x="7020272"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6" name="Shape 186"/>
          <p:cNvCxnSpPr/>
          <p:nvPr/>
        </p:nvCxnSpPr>
        <p:spPr>
          <a:xfrm>
            <a:off x="118762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7" name="Shape 187"/>
          <p:cNvCxnSpPr/>
          <p:nvPr/>
        </p:nvCxnSpPr>
        <p:spPr>
          <a:xfrm>
            <a:off x="3203848"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8" name="Shape 188"/>
          <p:cNvCxnSpPr/>
          <p:nvPr/>
        </p:nvCxnSpPr>
        <p:spPr>
          <a:xfrm>
            <a:off x="514806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9" name="Shape 189"/>
          <p:cNvCxnSpPr/>
          <p:nvPr/>
        </p:nvCxnSpPr>
        <p:spPr>
          <a:xfrm>
            <a:off x="7020272"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0" name="Shape 190"/>
          <p:cNvCxnSpPr/>
          <p:nvPr/>
        </p:nvCxnSpPr>
        <p:spPr>
          <a:xfrm>
            <a:off x="118762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1" name="Shape 191"/>
          <p:cNvCxnSpPr/>
          <p:nvPr/>
        </p:nvCxnSpPr>
        <p:spPr>
          <a:xfrm>
            <a:off x="3203848"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2" name="Shape 192"/>
          <p:cNvCxnSpPr/>
          <p:nvPr/>
        </p:nvCxnSpPr>
        <p:spPr>
          <a:xfrm>
            <a:off x="514806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3" name="Shape 193"/>
          <p:cNvCxnSpPr/>
          <p:nvPr/>
        </p:nvCxnSpPr>
        <p:spPr>
          <a:xfrm>
            <a:off x="7020272" y="2871986"/>
            <a:ext cx="792000" cy="0"/>
          </a:xfrm>
          <a:prstGeom prst="straightConnector1">
            <a:avLst/>
          </a:prstGeom>
          <a:noFill/>
          <a:ln cap="flat" cmpd="sng" w="38100">
            <a:solidFill>
              <a:schemeClr val="lt1"/>
            </a:solidFill>
            <a:prstDash val="solid"/>
            <a:round/>
            <a:headEnd len="med" w="med" type="none"/>
            <a:tailEnd len="med" w="med" type="none"/>
          </a:ln>
        </p:spPr>
      </p:cxnSp>
      <p:sp>
        <p:nvSpPr>
          <p:cNvPr id="194" name="Shape 194"/>
          <p:cNvSpPr txBox="1"/>
          <p:nvPr/>
        </p:nvSpPr>
        <p:spPr>
          <a:xfrm>
            <a:off x="111561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a:t>
            </a:r>
            <a:endParaRPr/>
          </a:p>
        </p:txBody>
      </p:sp>
      <p:sp>
        <p:nvSpPr>
          <p:cNvPr id="195" name="Shape 195"/>
          <p:cNvSpPr txBox="1"/>
          <p:nvPr/>
        </p:nvSpPr>
        <p:spPr>
          <a:xfrm>
            <a:off x="3131960"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a:t>
            </a:r>
            <a:endParaRPr sz="1800">
              <a:solidFill>
                <a:schemeClr val="lt1"/>
              </a:solidFill>
              <a:latin typeface="Arial"/>
              <a:ea typeface="Arial"/>
              <a:cs typeface="Arial"/>
              <a:sym typeface="Arial"/>
            </a:endParaRPr>
          </a:p>
        </p:txBody>
      </p:sp>
      <p:sp>
        <p:nvSpPr>
          <p:cNvPr id="196" name="Shape 196"/>
          <p:cNvSpPr txBox="1"/>
          <p:nvPr/>
        </p:nvSpPr>
        <p:spPr>
          <a:xfrm>
            <a:off x="507617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a:t>
            </a:r>
            <a:endParaRPr sz="1800">
              <a:solidFill>
                <a:schemeClr val="lt1"/>
              </a:solidFill>
              <a:latin typeface="Arial"/>
              <a:ea typeface="Arial"/>
              <a:cs typeface="Arial"/>
              <a:sym typeface="Arial"/>
            </a:endParaRPr>
          </a:p>
        </p:txBody>
      </p:sp>
      <p:sp>
        <p:nvSpPr>
          <p:cNvPr id="197" name="Shape 197"/>
          <p:cNvSpPr txBox="1"/>
          <p:nvPr/>
        </p:nvSpPr>
        <p:spPr>
          <a:xfrm>
            <a:off x="6948264"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a:t>
            </a: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471" name="Shape 47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a:t>
            </a:r>
            <a:r>
              <a:rPr lang="en-US" sz="1050">
                <a:solidFill>
                  <a:srgbClr val="595959"/>
                </a:solidFill>
              </a:rPr>
              <a:t>) 게임 플레이 </a:t>
            </a:r>
            <a:endParaRPr/>
          </a:p>
        </p:txBody>
      </p:sp>
      <p:cxnSp>
        <p:nvCxnSpPr>
          <p:cNvPr id="472" name="Shape 47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73" name="Shape 47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74" name="Shape 47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75" name="Shape 475"/>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전체 흐름</a:t>
            </a:r>
            <a:endParaRPr b="1" sz="1600"/>
          </a:p>
        </p:txBody>
      </p:sp>
      <p:grpSp>
        <p:nvGrpSpPr>
          <p:cNvPr id="476" name="Shape 476"/>
          <p:cNvGrpSpPr/>
          <p:nvPr/>
        </p:nvGrpSpPr>
        <p:grpSpPr>
          <a:xfrm>
            <a:off x="2900405" y="1669163"/>
            <a:ext cx="3394792" cy="4973700"/>
            <a:chOff x="2748005" y="1218125"/>
            <a:chExt cx="3394792" cy="4973700"/>
          </a:xfrm>
        </p:grpSpPr>
        <p:sp>
          <p:nvSpPr>
            <p:cNvPr id="477" name="Shape 477"/>
            <p:cNvSpPr/>
            <p:nvPr/>
          </p:nvSpPr>
          <p:spPr>
            <a:xfrm>
              <a:off x="296070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 실행 </a:t>
              </a:r>
              <a:endParaRPr sz="1200"/>
            </a:p>
          </p:txBody>
        </p:sp>
        <p:sp>
          <p:nvSpPr>
            <p:cNvPr id="478" name="Shape 478"/>
            <p:cNvSpPr/>
            <p:nvPr/>
          </p:nvSpPr>
          <p:spPr>
            <a:xfrm>
              <a:off x="2960705" y="1903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모바일 </a:t>
              </a:r>
              <a:r>
                <a:rPr lang="en-US" sz="1200"/>
                <a:t>연결 </a:t>
              </a:r>
              <a:endParaRPr sz="1200"/>
            </a:p>
          </p:txBody>
        </p:sp>
        <p:sp>
          <p:nvSpPr>
            <p:cNvPr id="479" name="Shape 479"/>
            <p:cNvSpPr/>
            <p:nvPr/>
          </p:nvSpPr>
          <p:spPr>
            <a:xfrm>
              <a:off x="4856697"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a:t>
              </a:r>
              <a:endParaRPr sz="1200"/>
            </a:p>
            <a:p>
              <a:pPr indent="0" lvl="0" marL="0" rtl="0" algn="ctr">
                <a:spcBef>
                  <a:spcPts val="0"/>
                </a:spcBef>
                <a:spcAft>
                  <a:spcPts val="0"/>
                </a:spcAft>
                <a:buNone/>
              </a:pPr>
              <a:r>
                <a:rPr lang="en-US" sz="1200"/>
                <a:t>앱 실행 </a:t>
              </a:r>
              <a:endParaRPr sz="1200"/>
            </a:p>
          </p:txBody>
        </p:sp>
        <p:sp>
          <p:nvSpPr>
            <p:cNvPr id="480" name="Shape 480"/>
            <p:cNvSpPr/>
            <p:nvPr/>
          </p:nvSpPr>
          <p:spPr>
            <a:xfrm>
              <a:off x="2960705" y="2665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481" name="Shape 481"/>
            <p:cNvSpPr/>
            <p:nvPr/>
          </p:nvSpPr>
          <p:spPr>
            <a:xfrm>
              <a:off x="2960705" y="3427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시작</a:t>
              </a:r>
              <a:endParaRPr sz="1200"/>
            </a:p>
          </p:txBody>
        </p:sp>
        <p:sp>
          <p:nvSpPr>
            <p:cNvPr id="482" name="Shape 482"/>
            <p:cNvSpPr/>
            <p:nvPr/>
          </p:nvSpPr>
          <p:spPr>
            <a:xfrm>
              <a:off x="4856697" y="1903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연결 </a:t>
              </a:r>
              <a:endParaRPr sz="1200"/>
            </a:p>
          </p:txBody>
        </p:sp>
        <p:sp>
          <p:nvSpPr>
            <p:cNvPr id="483" name="Shape 483"/>
            <p:cNvSpPr/>
            <p:nvPr/>
          </p:nvSpPr>
          <p:spPr>
            <a:xfrm>
              <a:off x="4856697" y="3427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 화면 </a:t>
              </a:r>
              <a:endParaRPr sz="1200"/>
            </a:p>
          </p:txBody>
        </p:sp>
        <p:sp>
          <p:nvSpPr>
            <p:cNvPr id="484" name="Shape 484"/>
            <p:cNvSpPr/>
            <p:nvPr/>
          </p:nvSpPr>
          <p:spPr>
            <a:xfrm>
              <a:off x="2960705" y="4189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진행</a:t>
              </a:r>
              <a:endParaRPr sz="1200"/>
            </a:p>
          </p:txBody>
        </p:sp>
        <p:sp>
          <p:nvSpPr>
            <p:cNvPr id="485" name="Shape 485"/>
            <p:cNvSpPr/>
            <p:nvPr/>
          </p:nvSpPr>
          <p:spPr>
            <a:xfrm>
              <a:off x="2960705" y="5637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a:t>
              </a:r>
              <a:endParaRPr sz="1200"/>
            </a:p>
            <a:p>
              <a:pPr indent="0" lvl="0" marL="0" rtl="0" algn="ctr">
                <a:spcBef>
                  <a:spcPts val="0"/>
                </a:spcBef>
                <a:spcAft>
                  <a:spcPts val="0"/>
                </a:spcAft>
                <a:buNone/>
              </a:pPr>
              <a:r>
                <a:rPr lang="en-US" sz="1200"/>
                <a:t>종료</a:t>
              </a:r>
              <a:endParaRPr sz="1200"/>
            </a:p>
          </p:txBody>
        </p:sp>
        <p:sp>
          <p:nvSpPr>
            <p:cNvPr id="486" name="Shape 486"/>
            <p:cNvSpPr/>
            <p:nvPr/>
          </p:nvSpPr>
          <p:spPr>
            <a:xfrm>
              <a:off x="4856697" y="56377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 앱 종료 </a:t>
              </a:r>
              <a:endParaRPr sz="1200"/>
            </a:p>
          </p:txBody>
        </p:sp>
        <p:sp>
          <p:nvSpPr>
            <p:cNvPr id="487" name="Shape 487"/>
            <p:cNvSpPr/>
            <p:nvPr/>
          </p:nvSpPr>
          <p:spPr>
            <a:xfrm>
              <a:off x="2960705" y="4875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488" name="Shape 488"/>
            <p:cNvCxnSpPr>
              <a:stCxn id="487" idx="1"/>
            </p:cNvCxnSpPr>
            <p:nvPr/>
          </p:nvCxnSpPr>
          <p:spPr>
            <a:xfrm rot="10800000">
              <a:off x="2748005" y="3709475"/>
              <a:ext cx="212700" cy="1443300"/>
            </a:xfrm>
            <a:prstGeom prst="bentConnector2">
              <a:avLst/>
            </a:prstGeom>
            <a:noFill/>
            <a:ln cap="flat" cmpd="sng" w="19050">
              <a:solidFill>
                <a:srgbClr val="980000"/>
              </a:solidFill>
              <a:prstDash val="solid"/>
              <a:round/>
              <a:headEnd len="lg" w="lg" type="none"/>
              <a:tailEnd len="lg" w="lg" type="none"/>
            </a:ln>
          </p:spPr>
        </p:cxnSp>
        <p:sp>
          <p:nvSpPr>
            <p:cNvPr id="489" name="Shape 489"/>
            <p:cNvSpPr/>
            <p:nvPr/>
          </p:nvSpPr>
          <p:spPr>
            <a:xfrm>
              <a:off x="4856692" y="26659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 설정</a:t>
              </a:r>
              <a:endParaRPr sz="1200"/>
            </a:p>
          </p:txBody>
        </p:sp>
        <p:cxnSp>
          <p:nvCxnSpPr>
            <p:cNvPr id="490" name="Shape 490"/>
            <p:cNvCxnSpPr>
              <a:stCxn id="477" idx="2"/>
              <a:endCxn id="478" idx="0"/>
            </p:cNvCxnSpPr>
            <p:nvPr/>
          </p:nvCxnSpPr>
          <p:spPr>
            <a:xfrm>
              <a:off x="3603755"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1" name="Shape 491"/>
            <p:cNvCxnSpPr>
              <a:stCxn id="479" idx="2"/>
              <a:endCxn id="482" idx="0"/>
            </p:cNvCxnSpPr>
            <p:nvPr/>
          </p:nvCxnSpPr>
          <p:spPr>
            <a:xfrm>
              <a:off x="5499747"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2" name="Shape 492"/>
            <p:cNvCxnSpPr>
              <a:stCxn id="478" idx="3"/>
              <a:endCxn id="482" idx="1"/>
            </p:cNvCxnSpPr>
            <p:nvPr/>
          </p:nvCxnSpPr>
          <p:spPr>
            <a:xfrm>
              <a:off x="4246805" y="2180975"/>
              <a:ext cx="609900" cy="600"/>
            </a:xfrm>
            <a:prstGeom prst="bentConnector3">
              <a:avLst>
                <a:gd fmla="val 49999" name="adj1"/>
              </a:avLst>
            </a:prstGeom>
            <a:noFill/>
            <a:ln cap="flat" cmpd="sng" w="9525">
              <a:solidFill>
                <a:schemeClr val="dk2"/>
              </a:solidFill>
              <a:prstDash val="solid"/>
              <a:round/>
              <a:headEnd len="lg" w="lg" type="none"/>
              <a:tailEnd len="lg" w="lg" type="none"/>
            </a:ln>
          </p:spPr>
        </p:cxnSp>
        <p:cxnSp>
          <p:nvCxnSpPr>
            <p:cNvPr id="493" name="Shape 493"/>
            <p:cNvCxnSpPr>
              <a:stCxn id="478" idx="2"/>
              <a:endCxn id="480" idx="0"/>
            </p:cNvCxnSpPr>
            <p:nvPr/>
          </p:nvCxnSpPr>
          <p:spPr>
            <a:xfrm>
              <a:off x="3603755" y="2458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4" name="Shape 494"/>
            <p:cNvCxnSpPr>
              <a:stCxn id="480" idx="3"/>
              <a:endCxn id="489" idx="1"/>
            </p:cNvCxnSpPr>
            <p:nvPr/>
          </p:nvCxnSpPr>
          <p:spPr>
            <a:xfrm>
              <a:off x="4246805" y="2942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5" name="Shape 495"/>
            <p:cNvCxnSpPr>
              <a:stCxn id="489" idx="2"/>
              <a:endCxn id="483" idx="0"/>
            </p:cNvCxnSpPr>
            <p:nvPr/>
          </p:nvCxnSpPr>
          <p:spPr>
            <a:xfrm>
              <a:off x="5499742" y="3220023"/>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6" name="Shape 496"/>
            <p:cNvCxnSpPr>
              <a:stCxn id="483" idx="1"/>
              <a:endCxn id="481" idx="3"/>
            </p:cNvCxnSpPr>
            <p:nvPr/>
          </p:nvCxnSpPr>
          <p:spPr>
            <a:xfrm rot="10800000">
              <a:off x="4246797" y="3704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7" name="Shape 497"/>
            <p:cNvCxnSpPr>
              <a:stCxn id="481" idx="2"/>
              <a:endCxn id="484" idx="0"/>
            </p:cNvCxnSpPr>
            <p:nvPr/>
          </p:nvCxnSpPr>
          <p:spPr>
            <a:xfrm>
              <a:off x="3603755" y="3982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8" name="Shape 498"/>
            <p:cNvCxnSpPr>
              <a:stCxn id="484" idx="2"/>
              <a:endCxn id="487" idx="0"/>
            </p:cNvCxnSpPr>
            <p:nvPr/>
          </p:nvCxnSpPr>
          <p:spPr>
            <a:xfrm>
              <a:off x="3603755" y="47440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9" name="Shape 499"/>
            <p:cNvCxnSpPr>
              <a:stCxn id="487" idx="2"/>
              <a:endCxn id="485" idx="0"/>
            </p:cNvCxnSpPr>
            <p:nvPr/>
          </p:nvCxnSpPr>
          <p:spPr>
            <a:xfrm>
              <a:off x="3603755" y="54298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00" name="Shape 500"/>
            <p:cNvCxnSpPr>
              <a:stCxn id="485" idx="3"/>
              <a:endCxn id="486" idx="1"/>
            </p:cNvCxnSpPr>
            <p:nvPr/>
          </p:nvCxnSpPr>
          <p:spPr>
            <a:xfrm>
              <a:off x="4246805" y="59147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501" name="Shape 501"/>
            <p:cNvCxnSpPr>
              <a:endCxn id="481" idx="1"/>
            </p:cNvCxnSpPr>
            <p:nvPr/>
          </p:nvCxnSpPr>
          <p:spPr>
            <a:xfrm>
              <a:off x="2748005" y="3703175"/>
              <a:ext cx="212700" cy="1800"/>
            </a:xfrm>
            <a:prstGeom prst="straightConnector1">
              <a:avLst/>
            </a:prstGeom>
            <a:noFill/>
            <a:ln cap="flat" cmpd="sng" w="19050">
              <a:solidFill>
                <a:srgbClr val="980000"/>
              </a:solidFill>
              <a:prstDash val="solid"/>
              <a:round/>
              <a:headEnd len="lg" w="lg" type="none"/>
              <a:tailEnd len="lg" w="lg" type="triangle"/>
            </a:ln>
          </p:spPr>
        </p:cxnSp>
      </p:grpSp>
      <p:grpSp>
        <p:nvGrpSpPr>
          <p:cNvPr id="502" name="Shape 502"/>
          <p:cNvGrpSpPr/>
          <p:nvPr/>
        </p:nvGrpSpPr>
        <p:grpSpPr>
          <a:xfrm>
            <a:off x="1092875" y="2266488"/>
            <a:ext cx="1632725" cy="512700"/>
            <a:chOff x="1016675" y="1815450"/>
            <a:chExt cx="1632725" cy="512700"/>
          </a:xfrm>
        </p:grpSpPr>
        <p:cxnSp>
          <p:nvCxnSpPr>
            <p:cNvPr id="503" name="Shape 503"/>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04" name="Shape 504"/>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05" name="Shape 505"/>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06" name="Shape 506"/>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07" name="Shape 507"/>
          <p:cNvGrpSpPr/>
          <p:nvPr/>
        </p:nvGrpSpPr>
        <p:grpSpPr>
          <a:xfrm>
            <a:off x="1115500" y="3025425"/>
            <a:ext cx="2001485" cy="954000"/>
            <a:chOff x="1115500" y="3025425"/>
            <a:chExt cx="2001485" cy="954000"/>
          </a:xfrm>
        </p:grpSpPr>
        <p:sp>
          <p:nvSpPr>
            <p:cNvPr id="508" name="Shape 508"/>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11" name="Shape 511"/>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17" name="Shape 51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18" name="Shape 51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19" name="Shape 51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20" name="Shape 52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21" name="Shape 521"/>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게임</a:t>
            </a:r>
            <a:r>
              <a:rPr b="1" lang="en-US" sz="1600">
                <a:solidFill>
                  <a:srgbClr val="3F3F3F"/>
                </a:solidFill>
              </a:rPr>
              <a:t> 흐름</a:t>
            </a:r>
            <a:endParaRPr b="1" sz="1600"/>
          </a:p>
        </p:txBody>
      </p:sp>
      <p:grpSp>
        <p:nvGrpSpPr>
          <p:cNvPr id="522" name="Shape 522"/>
          <p:cNvGrpSpPr/>
          <p:nvPr/>
        </p:nvGrpSpPr>
        <p:grpSpPr>
          <a:xfrm>
            <a:off x="2690360" y="1675325"/>
            <a:ext cx="3217675" cy="5126100"/>
            <a:chOff x="2748075" y="1218125"/>
            <a:chExt cx="3217675" cy="5126100"/>
          </a:xfrm>
        </p:grpSpPr>
        <p:sp>
          <p:nvSpPr>
            <p:cNvPr id="523" name="Shape 523"/>
            <p:cNvSpPr/>
            <p:nvPr/>
          </p:nvSpPr>
          <p:spPr>
            <a:xfrm>
              <a:off x="31500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524" name="Shape 524"/>
            <p:cNvSpPr/>
            <p:nvPr/>
          </p:nvSpPr>
          <p:spPr>
            <a:xfrm>
              <a:off x="31500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완료</a:t>
              </a:r>
              <a:endParaRPr sz="1200"/>
            </a:p>
          </p:txBody>
        </p:sp>
        <p:sp>
          <p:nvSpPr>
            <p:cNvPr id="525" name="Shape 525"/>
            <p:cNvSpPr/>
            <p:nvPr/>
          </p:nvSpPr>
          <p:spPr>
            <a:xfrm>
              <a:off x="4679650"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캐릭터 설정</a:t>
              </a:r>
              <a:endParaRPr sz="1200"/>
            </a:p>
          </p:txBody>
        </p:sp>
        <p:sp>
          <p:nvSpPr>
            <p:cNvPr id="526" name="Shape 526"/>
            <p:cNvSpPr/>
            <p:nvPr/>
          </p:nvSpPr>
          <p:spPr>
            <a:xfrm>
              <a:off x="31500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스테이지 시작</a:t>
              </a:r>
              <a:endParaRPr sz="1200"/>
            </a:p>
          </p:txBody>
        </p:sp>
        <p:sp>
          <p:nvSpPr>
            <p:cNvPr id="527" name="Shape 527"/>
            <p:cNvSpPr/>
            <p:nvPr/>
          </p:nvSpPr>
          <p:spPr>
            <a:xfrm>
              <a:off x="31500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시간</a:t>
              </a:r>
              <a:endParaRPr sz="1200"/>
            </a:p>
          </p:txBody>
        </p:sp>
        <p:sp>
          <p:nvSpPr>
            <p:cNvPr id="528" name="Shape 528"/>
            <p:cNvSpPr/>
            <p:nvPr/>
          </p:nvSpPr>
          <p:spPr>
            <a:xfrm>
              <a:off x="31500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529" name="Shape 529"/>
            <p:cNvSpPr/>
            <p:nvPr/>
          </p:nvSpPr>
          <p:spPr>
            <a:xfrm>
              <a:off x="31500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끝</a:t>
              </a:r>
              <a:endParaRPr sz="1200"/>
            </a:p>
          </p:txBody>
        </p:sp>
        <p:cxnSp>
          <p:nvCxnSpPr>
            <p:cNvPr id="530" name="Shape 530"/>
            <p:cNvCxnSpPr>
              <a:stCxn id="529" idx="1"/>
            </p:cNvCxnSpPr>
            <p:nvPr/>
          </p:nvCxnSpPr>
          <p:spPr>
            <a:xfrm rot="10800000">
              <a:off x="2951475" y="3789575"/>
              <a:ext cx="198600" cy="1515600"/>
            </a:xfrm>
            <a:prstGeom prst="bentConnector2">
              <a:avLst/>
            </a:prstGeom>
            <a:noFill/>
            <a:ln cap="flat" cmpd="sng" w="19050">
              <a:solidFill>
                <a:srgbClr val="980000"/>
              </a:solidFill>
              <a:prstDash val="solid"/>
              <a:round/>
              <a:headEnd len="lg" w="lg" type="none"/>
              <a:tailEnd len="lg" w="lg" type="none"/>
            </a:ln>
          </p:spPr>
        </p:cxnSp>
        <p:sp>
          <p:nvSpPr>
            <p:cNvPr id="531" name="Shape 531"/>
            <p:cNvSpPr/>
            <p:nvPr/>
          </p:nvSpPr>
          <p:spPr>
            <a:xfrm>
              <a:off x="3152334"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532" name="Shape 532"/>
            <p:cNvCxnSpPr>
              <a:stCxn id="531" idx="1"/>
            </p:cNvCxnSpPr>
            <p:nvPr/>
          </p:nvCxnSpPr>
          <p:spPr>
            <a:xfrm rot="10800000">
              <a:off x="2754234" y="1497275"/>
              <a:ext cx="398100" cy="4569900"/>
            </a:xfrm>
            <a:prstGeom prst="bentConnector2">
              <a:avLst/>
            </a:prstGeom>
            <a:noFill/>
            <a:ln cap="flat" cmpd="sng" w="19050">
              <a:solidFill>
                <a:srgbClr val="980000"/>
              </a:solidFill>
              <a:prstDash val="solid"/>
              <a:round/>
              <a:headEnd len="lg" w="lg" type="none"/>
              <a:tailEnd len="lg" w="lg" type="none"/>
            </a:ln>
          </p:spPr>
        </p:cxnSp>
        <p:sp>
          <p:nvSpPr>
            <p:cNvPr id="533" name="Shape 533"/>
            <p:cNvSpPr/>
            <p:nvPr/>
          </p:nvSpPr>
          <p:spPr>
            <a:xfrm>
              <a:off x="4679645" y="19801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a:t>
              </a:r>
              <a:br>
                <a:rPr lang="en-US" sz="1200"/>
              </a:br>
              <a:r>
                <a:rPr lang="en-US" sz="1200"/>
                <a:t>화면</a:t>
              </a:r>
              <a:endParaRPr sz="1200"/>
            </a:p>
          </p:txBody>
        </p:sp>
        <p:cxnSp>
          <p:nvCxnSpPr>
            <p:cNvPr id="534" name="Shape 534"/>
            <p:cNvCxnSpPr>
              <a:stCxn id="523" idx="3"/>
              <a:endCxn id="525" idx="1"/>
            </p:cNvCxnSpPr>
            <p:nvPr/>
          </p:nvCxnSpPr>
          <p:spPr>
            <a:xfrm>
              <a:off x="4436175" y="1495175"/>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5" name="Shape 535"/>
            <p:cNvCxnSpPr>
              <a:endCxn id="527" idx="1"/>
            </p:cNvCxnSpPr>
            <p:nvPr/>
          </p:nvCxnSpPr>
          <p:spPr>
            <a:xfrm flipH="1" rot="10800000">
              <a:off x="2945175" y="3781175"/>
              <a:ext cx="204900" cy="14400"/>
            </a:xfrm>
            <a:prstGeom prst="straightConnector1">
              <a:avLst/>
            </a:prstGeom>
            <a:noFill/>
            <a:ln cap="flat" cmpd="sng" w="19050">
              <a:solidFill>
                <a:srgbClr val="980000"/>
              </a:solidFill>
              <a:prstDash val="solid"/>
              <a:round/>
              <a:headEnd len="lg" w="lg" type="none"/>
              <a:tailEnd len="lg" w="lg" type="triangle"/>
            </a:ln>
          </p:spPr>
        </p:cxnSp>
        <p:cxnSp>
          <p:nvCxnSpPr>
            <p:cNvPr id="536" name="Shape 536"/>
            <p:cNvCxnSpPr>
              <a:stCxn id="525" idx="2"/>
              <a:endCxn id="533" idx="0"/>
            </p:cNvCxnSpPr>
            <p:nvPr/>
          </p:nvCxnSpPr>
          <p:spPr>
            <a:xfrm>
              <a:off x="5322700"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7" name="Shape 537"/>
            <p:cNvCxnSpPr>
              <a:stCxn id="533" idx="1"/>
              <a:endCxn id="524" idx="3"/>
            </p:cNvCxnSpPr>
            <p:nvPr/>
          </p:nvCxnSpPr>
          <p:spPr>
            <a:xfrm rot="10800000">
              <a:off x="4436045" y="2257173"/>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8" name="Shape 538"/>
            <p:cNvCxnSpPr>
              <a:stCxn id="524" idx="2"/>
              <a:endCxn id="526" idx="0"/>
            </p:cNvCxnSpPr>
            <p:nvPr/>
          </p:nvCxnSpPr>
          <p:spPr>
            <a:xfrm>
              <a:off x="37931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9" name="Shape 539"/>
            <p:cNvCxnSpPr>
              <a:stCxn id="526" idx="2"/>
              <a:endCxn id="527" idx="0"/>
            </p:cNvCxnSpPr>
            <p:nvPr/>
          </p:nvCxnSpPr>
          <p:spPr>
            <a:xfrm>
              <a:off x="37931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0" name="Shape 540"/>
            <p:cNvCxnSpPr>
              <a:stCxn id="527" idx="2"/>
              <a:endCxn id="528" idx="0"/>
            </p:cNvCxnSpPr>
            <p:nvPr/>
          </p:nvCxnSpPr>
          <p:spPr>
            <a:xfrm>
              <a:off x="37931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1" name="Shape 541"/>
            <p:cNvCxnSpPr>
              <a:stCxn id="528" idx="2"/>
              <a:endCxn id="529" idx="0"/>
            </p:cNvCxnSpPr>
            <p:nvPr/>
          </p:nvCxnSpPr>
          <p:spPr>
            <a:xfrm>
              <a:off x="37931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2" name="Shape 542"/>
            <p:cNvCxnSpPr>
              <a:stCxn id="529" idx="2"/>
              <a:endCxn id="531" idx="0"/>
            </p:cNvCxnSpPr>
            <p:nvPr/>
          </p:nvCxnSpPr>
          <p:spPr>
            <a:xfrm>
              <a:off x="3793125" y="5582225"/>
              <a:ext cx="2400" cy="207900"/>
            </a:xfrm>
            <a:prstGeom prst="straightConnector1">
              <a:avLst/>
            </a:prstGeom>
            <a:noFill/>
            <a:ln cap="flat" cmpd="sng" w="9525">
              <a:solidFill>
                <a:schemeClr val="dk2"/>
              </a:solidFill>
              <a:prstDash val="solid"/>
              <a:round/>
              <a:headEnd len="lg" w="lg" type="none"/>
              <a:tailEnd len="lg" w="lg" type="triangle"/>
            </a:ln>
          </p:spPr>
        </p:cxnSp>
        <p:cxnSp>
          <p:nvCxnSpPr>
            <p:cNvPr id="543" name="Shape 543"/>
            <p:cNvCxnSpPr>
              <a:endCxn id="523" idx="1"/>
            </p:cNvCxnSpPr>
            <p:nvPr/>
          </p:nvCxnSpPr>
          <p:spPr>
            <a:xfrm flipH="1" rot="10800000">
              <a:off x="2748075" y="1495175"/>
              <a:ext cx="402000" cy="2100"/>
            </a:xfrm>
            <a:prstGeom prst="straightConnector1">
              <a:avLst/>
            </a:prstGeom>
            <a:noFill/>
            <a:ln cap="flat" cmpd="sng" w="19050">
              <a:solidFill>
                <a:srgbClr val="980000"/>
              </a:solidFill>
              <a:prstDash val="solid"/>
              <a:round/>
              <a:headEnd len="lg" w="lg" type="none"/>
              <a:tailEnd len="lg" w="lg" type="triangle"/>
            </a:ln>
          </p:spPr>
        </p:cxnSp>
      </p:grpSp>
      <p:grpSp>
        <p:nvGrpSpPr>
          <p:cNvPr id="544" name="Shape 544"/>
          <p:cNvGrpSpPr/>
          <p:nvPr/>
        </p:nvGrpSpPr>
        <p:grpSpPr>
          <a:xfrm>
            <a:off x="958960" y="2272650"/>
            <a:ext cx="1632725" cy="512700"/>
            <a:chOff x="1016675" y="1815450"/>
            <a:chExt cx="1632725" cy="512700"/>
          </a:xfrm>
        </p:grpSpPr>
        <p:cxnSp>
          <p:nvCxnSpPr>
            <p:cNvPr id="545" name="Shape 545"/>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46" name="Shape 546"/>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47" name="Shape 547"/>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48" name="Shape 548"/>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49" name="Shape 549"/>
          <p:cNvGrpSpPr/>
          <p:nvPr/>
        </p:nvGrpSpPr>
        <p:grpSpPr>
          <a:xfrm>
            <a:off x="963100" y="3025425"/>
            <a:ext cx="2001485" cy="954000"/>
            <a:chOff x="1115500" y="3025425"/>
            <a:chExt cx="2001485" cy="954000"/>
          </a:xfrm>
        </p:grpSpPr>
        <p:sp>
          <p:nvSpPr>
            <p:cNvPr id="550" name="Shape 550"/>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53" name="Shape 553"/>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59" name="Shape 55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60" name="Shape 56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61" name="Shape 56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62" name="Shape 56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63" name="Shape 56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설정</a:t>
            </a:r>
            <a:endParaRPr b="1">
              <a:solidFill>
                <a:srgbClr val="3F3F3F"/>
              </a:solidFill>
            </a:endParaRPr>
          </a:p>
        </p:txBody>
      </p:sp>
      <p:sp>
        <p:nvSpPr>
          <p:cNvPr id="564" name="Shape 564"/>
          <p:cNvSpPr txBox="1"/>
          <p:nvPr/>
        </p:nvSpPr>
        <p:spPr>
          <a:xfrm>
            <a:off x="4763025" y="1748600"/>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대기실에 입장하면 각 플레이어들은 모바일을 통해</a:t>
            </a:r>
            <a:br>
              <a:rPr lang="en-US" sz="1000"/>
            </a:br>
            <a:r>
              <a:rPr lang="en-US" sz="1000"/>
              <a:t>자신의 캐릭터의 특성과 수정을 설정합니다.</a:t>
            </a:r>
            <a:br>
              <a:rPr lang="en-US" sz="1000"/>
            </a:br>
            <a:endParaRPr sz="1000"/>
          </a:p>
          <a:p>
            <a:pPr indent="-292100" lvl="0" marL="457200" rtl="0">
              <a:spcBef>
                <a:spcPts val="0"/>
              </a:spcBef>
              <a:spcAft>
                <a:spcPts val="0"/>
              </a:spcAft>
              <a:buSzPts val="1000"/>
              <a:buAutoNum type="arabicPeriod"/>
            </a:pPr>
            <a:r>
              <a:rPr lang="en-US" sz="1000"/>
              <a:t>캐릭터와 특성을 선택하고, 자신의 경험치를 이용하여</a:t>
            </a:r>
            <a:br>
              <a:rPr lang="en-US" sz="1000"/>
            </a:br>
            <a:r>
              <a:rPr lang="en-US" sz="1000"/>
              <a:t>마나 수정을 추가 할 수 있습니다. </a:t>
            </a:r>
            <a:br>
              <a:rPr lang="en-US" sz="1000"/>
            </a:br>
            <a:endParaRPr sz="1000"/>
          </a:p>
          <a:p>
            <a:pPr indent="-292100" lvl="0" marL="457200" rtl="0">
              <a:spcBef>
                <a:spcPts val="0"/>
              </a:spcBef>
              <a:spcAft>
                <a:spcPts val="0"/>
              </a:spcAft>
              <a:buSzPts val="1000"/>
              <a:buAutoNum type="arabicPeriod"/>
            </a:pPr>
            <a:r>
              <a:rPr lang="en-US" sz="1000"/>
              <a:t>캐릭터의 특성은 기본으로 사서와 빨간 망토있고, 이외의</a:t>
            </a:r>
            <a:br>
              <a:rPr lang="en-US" sz="1000"/>
            </a:br>
            <a:r>
              <a:rPr lang="en-US" sz="1000"/>
              <a:t>특성들은 잠겨있다가 새로운 스테이지를 클리어 할 때마다</a:t>
            </a:r>
            <a:br>
              <a:rPr lang="en-US" sz="1000"/>
            </a:br>
            <a:r>
              <a:rPr lang="en-US" sz="1000"/>
              <a:t>해제됩니다.</a:t>
            </a:r>
            <a:br>
              <a:rPr lang="en-US" sz="1000"/>
            </a:br>
            <a:endParaRPr sz="1000"/>
          </a:p>
          <a:p>
            <a:pPr indent="-292100" lvl="0" marL="457200" rtl="0">
              <a:spcBef>
                <a:spcPts val="0"/>
              </a:spcBef>
              <a:spcAft>
                <a:spcPts val="0"/>
              </a:spcAft>
              <a:buSzPts val="1000"/>
              <a:buAutoNum type="arabicPeriod"/>
            </a:pPr>
            <a:r>
              <a:rPr lang="en-US" sz="1000"/>
              <a:t>추가한 마나 수정은 다음에 시작할 스테이지부터 자동으로</a:t>
            </a:r>
            <a:br>
              <a:rPr lang="en-US" sz="1000"/>
            </a:br>
            <a:r>
              <a:rPr lang="en-US" sz="1000"/>
              <a:t>적용됩니다.</a:t>
            </a:r>
            <a:br>
              <a:rPr lang="en-US" sz="1000"/>
            </a:br>
            <a:endParaRPr sz="1000"/>
          </a:p>
          <a:p>
            <a:pPr indent="-292100" lvl="0" marL="457200" rtl="0">
              <a:spcBef>
                <a:spcPts val="0"/>
              </a:spcBef>
              <a:spcAft>
                <a:spcPts val="0"/>
              </a:spcAft>
              <a:buSzPts val="1000"/>
              <a:buAutoNum type="arabicPeriod"/>
            </a:pPr>
            <a:r>
              <a:rPr lang="en-US" sz="1000"/>
              <a:t>캐릭터 설정이 끝난 플레이어는 대기 완료 상태가 됩니다.</a:t>
            </a:r>
            <a:br>
              <a:rPr lang="en-US" sz="1000"/>
            </a:br>
            <a:endParaRPr sz="1000"/>
          </a:p>
          <a:p>
            <a:pPr indent="-292100" lvl="0" marL="457200" rtl="0">
              <a:spcBef>
                <a:spcPts val="0"/>
              </a:spcBef>
              <a:spcAft>
                <a:spcPts val="0"/>
              </a:spcAft>
              <a:buSzPts val="1000"/>
              <a:buAutoNum type="arabicPeriod"/>
            </a:pPr>
            <a:r>
              <a:rPr lang="en-US" sz="1000"/>
              <a:t>모든 플레이어가 대기 완료가 되면 스테이지가 시작됩니다.</a:t>
            </a:r>
            <a:endParaRPr sz="1000"/>
          </a:p>
        </p:txBody>
      </p:sp>
      <p:grpSp>
        <p:nvGrpSpPr>
          <p:cNvPr id="565" name="Shape 565"/>
          <p:cNvGrpSpPr/>
          <p:nvPr/>
        </p:nvGrpSpPr>
        <p:grpSpPr>
          <a:xfrm>
            <a:off x="182388" y="1800925"/>
            <a:ext cx="4458226" cy="2495375"/>
            <a:chOff x="182388" y="1800925"/>
            <a:chExt cx="4458226" cy="2495375"/>
          </a:xfrm>
        </p:grpSpPr>
        <p:pic>
          <p:nvPicPr>
            <p:cNvPr id="566" name="Shape 566"/>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67" name="Shape 567"/>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68" name="Shape 568"/>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69" name="Shape 569"/>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70" name="Shape 570"/>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앨리스</a:t>
              </a:r>
              <a:endParaRPr sz="800">
                <a:solidFill>
                  <a:srgbClr val="FFFFFF"/>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76" name="Shape 57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77" name="Shape 57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78" name="Shape 57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79" name="Shape 57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80" name="Shape 580"/>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특성</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581" name="Shape 581"/>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스테이지를 진행 함에 따라 캐릭터의 특성을 얻을 수 있습니다.</a:t>
            </a:r>
            <a:br>
              <a:rPr lang="en-US" sz="1000"/>
            </a:br>
            <a:endParaRPr sz="1000"/>
          </a:p>
          <a:p>
            <a:pPr indent="-292100" lvl="0" marL="457200" rtl="0">
              <a:spcBef>
                <a:spcPts val="0"/>
              </a:spcBef>
              <a:spcAft>
                <a:spcPts val="0"/>
              </a:spcAft>
              <a:buSzPts val="1000"/>
              <a:buChar char="●"/>
            </a:pPr>
            <a:r>
              <a:rPr lang="en-US" sz="1000"/>
              <a:t>캐릭터의 특성마다 사용할 수 있는 기술이 달라집니다.</a:t>
            </a:r>
            <a:br>
              <a:rPr lang="en-US" sz="1000"/>
            </a:br>
            <a:endParaRPr sz="1000"/>
          </a:p>
          <a:p>
            <a:pPr indent="-292100" lvl="0" marL="457200" rtl="0">
              <a:spcBef>
                <a:spcPts val="0"/>
              </a:spcBef>
              <a:spcAft>
                <a:spcPts val="0"/>
              </a:spcAft>
              <a:buSzPts val="1000"/>
              <a:buChar char="●"/>
            </a:pPr>
            <a:r>
              <a:rPr lang="en-US" sz="1000"/>
              <a:t>캐릭터의 특성은 한 스테이지 동안 유지되며, 다음 스테이지로 넘어 갈 때 바꿀 수 있습니다.</a:t>
            </a:r>
            <a:br>
              <a:rPr lang="en-US" sz="1000"/>
            </a:br>
            <a:endParaRPr sz="1000"/>
          </a:p>
          <a:p>
            <a:pPr indent="-292100" lvl="0" marL="457200" rtl="0">
              <a:spcBef>
                <a:spcPts val="0"/>
              </a:spcBef>
              <a:spcAft>
                <a:spcPts val="0"/>
              </a:spcAft>
              <a:buSzPts val="1000"/>
              <a:buChar char="●"/>
            </a:pPr>
            <a:r>
              <a:rPr lang="en-US" sz="1000"/>
              <a:t>특성을 선택하면 해당 특성의 설명을 간단하게 왼쪽에</a:t>
            </a:r>
            <a:br>
              <a:rPr lang="en-US" sz="1000"/>
            </a:br>
            <a:r>
              <a:rPr lang="en-US" sz="1000"/>
              <a:t>팝업창으로 띄워줍니다.</a:t>
            </a:r>
            <a:endParaRPr sz="1000"/>
          </a:p>
        </p:txBody>
      </p:sp>
      <p:grpSp>
        <p:nvGrpSpPr>
          <p:cNvPr id="582" name="Shape 582"/>
          <p:cNvGrpSpPr/>
          <p:nvPr/>
        </p:nvGrpSpPr>
        <p:grpSpPr>
          <a:xfrm>
            <a:off x="182388" y="1800925"/>
            <a:ext cx="4458226" cy="2495375"/>
            <a:chOff x="182388" y="1800925"/>
            <a:chExt cx="4458226" cy="2495375"/>
          </a:xfrm>
        </p:grpSpPr>
        <p:pic>
          <p:nvPicPr>
            <p:cNvPr id="583" name="Shape 583"/>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84" name="Shape 584"/>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85" name="Shape 585"/>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86" name="Shape 586"/>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87" name="Shape 587"/>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588" name="Shape 588"/>
          <p:cNvPicPr preferRelativeResize="0"/>
          <p:nvPr/>
        </p:nvPicPr>
        <p:blipFill>
          <a:blip r:embed="rId5">
            <a:alphaModFix/>
          </a:blip>
          <a:stretch>
            <a:fillRect/>
          </a:stretch>
        </p:blipFill>
        <p:spPr>
          <a:xfrm>
            <a:off x="2107475" y="2264475"/>
            <a:ext cx="2421400" cy="2031825"/>
          </a:xfrm>
          <a:prstGeom prst="rect">
            <a:avLst/>
          </a:prstGeom>
          <a:noFill/>
          <a:ln>
            <a:noFill/>
          </a:ln>
        </p:spPr>
      </p:pic>
      <p:pic>
        <p:nvPicPr>
          <p:cNvPr id="589" name="Shape 589"/>
          <p:cNvPicPr preferRelativeResize="0"/>
          <p:nvPr/>
        </p:nvPicPr>
        <p:blipFill>
          <a:blip r:embed="rId6">
            <a:alphaModFix/>
          </a:blip>
          <a:stretch>
            <a:fillRect/>
          </a:stretch>
        </p:blipFill>
        <p:spPr>
          <a:xfrm>
            <a:off x="-356516" y="1529447"/>
            <a:ext cx="2928900" cy="2928900"/>
          </a:xfrm>
          <a:prstGeom prst="rect">
            <a:avLst/>
          </a:prstGeom>
          <a:noFill/>
          <a:ln>
            <a:noFill/>
          </a:ln>
        </p:spPr>
      </p:pic>
      <p:sp>
        <p:nvSpPr>
          <p:cNvPr id="590" name="Shape 590"/>
          <p:cNvSpPr txBox="1"/>
          <p:nvPr/>
        </p:nvSpPr>
        <p:spPr>
          <a:xfrm>
            <a:off x="200885"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사서</a:t>
            </a:r>
            <a:br>
              <a:rPr lang="en-US" sz="600"/>
            </a:br>
            <a:r>
              <a:rPr lang="en-US" sz="600"/>
              <a:t> </a:t>
            </a:r>
            <a:endParaRPr sz="600"/>
          </a:p>
          <a:p>
            <a:pPr indent="0" lvl="0" marL="0">
              <a:spcBef>
                <a:spcPts val="0"/>
              </a:spcBef>
              <a:spcAft>
                <a:spcPts val="0"/>
              </a:spcAft>
              <a:buNone/>
            </a:pPr>
            <a:r>
              <a:rPr lang="en-US" sz="600"/>
              <a:t> </a:t>
            </a:r>
            <a:r>
              <a:rPr lang="en-US" sz="600">
                <a:solidFill>
                  <a:schemeClr val="dk1"/>
                </a:solidFill>
              </a:rPr>
              <a:t>마법 도서관의 사서로, 원래 책을 좋아하진 않지만, 책을 읽는 아이들이 자기에게 얘기해주는 것을 들으면서 책을 점점 좋아하게 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기술</a:t>
            </a:r>
            <a:br>
              <a:rPr lang="en-US" sz="600">
                <a:solidFill>
                  <a:schemeClr val="dk1"/>
                </a:solidFill>
              </a:rPr>
            </a:br>
            <a:br>
              <a:rPr lang="en-US" sz="600">
                <a:solidFill>
                  <a:schemeClr val="dk1"/>
                </a:solidFill>
              </a:rPr>
            </a:br>
            <a:r>
              <a:rPr lang="en-US" sz="600">
                <a:solidFill>
                  <a:schemeClr val="dk1"/>
                </a:solidFill>
              </a:rPr>
              <a:t>1. 방화벽     : 현재 캐릭터의 위치에 몬스터들이 못</a:t>
            </a:r>
            <a:br>
              <a:rPr lang="en-US" sz="600">
                <a:solidFill>
                  <a:schemeClr val="dk1"/>
                </a:solidFill>
              </a:rPr>
            </a:br>
            <a:r>
              <a:rPr lang="en-US" sz="600">
                <a:solidFill>
                  <a:schemeClr val="dk1"/>
                </a:solidFill>
              </a:rPr>
              <a:t>                    지나가는 벽을 생성한다.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2. 지면 강타 : 지면을 강타하여 주변의 몬스터들이          </a:t>
            </a:r>
            <a:br>
              <a:rPr lang="en-US" sz="600">
                <a:solidFill>
                  <a:schemeClr val="dk1"/>
                </a:solidFill>
              </a:rPr>
            </a:br>
            <a:r>
              <a:rPr lang="en-US" sz="600">
                <a:solidFill>
                  <a:schemeClr val="dk1"/>
                </a:solidFill>
              </a:rPr>
              <a:t>                     잠깐 멈춘다.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3. 빠른 사격 : 일정 시간동안 공격속도가 향상한다.</a:t>
            </a:r>
            <a:br>
              <a:rPr lang="en-US" sz="600">
                <a:solidFill>
                  <a:schemeClr val="dk1"/>
                </a:solidFill>
              </a:rPr>
            </a:br>
            <a:endParaRPr sz="600">
              <a:solidFill>
                <a:schemeClr val="dk1"/>
              </a:solidFill>
            </a:endParaRPr>
          </a:p>
          <a:p>
            <a:pPr indent="0" lvl="0" marL="0" rtl="0">
              <a:spcBef>
                <a:spcPts val="0"/>
              </a:spcBef>
              <a:spcAft>
                <a:spcPts val="0"/>
              </a:spcAft>
              <a:buNone/>
            </a:pPr>
            <a:r>
              <a:rPr lang="en-US" sz="600">
                <a:solidFill>
                  <a:schemeClr val="dk1"/>
                </a:solidFill>
              </a:rPr>
              <a:t>4. 속도 저하 : 범위 내 몬스터들의 이동 속도가  </a:t>
            </a:r>
            <a:br>
              <a:rPr lang="en-US" sz="600">
                <a:solidFill>
                  <a:schemeClr val="dk1"/>
                </a:solidFill>
              </a:rPr>
            </a:br>
            <a:r>
              <a:rPr lang="en-US" sz="600">
                <a:solidFill>
                  <a:schemeClr val="dk1"/>
                </a:solidFill>
              </a:rPr>
              <a:t>                     긴 시간동안 줄어든다.</a:t>
            </a:r>
            <a:endParaRPr sz="600">
              <a:solidFill>
                <a:schemeClr val="dk1"/>
              </a:solidFill>
            </a:endParaRPr>
          </a:p>
          <a:p>
            <a:pPr indent="0" lvl="0" marL="0">
              <a:spcBef>
                <a:spcPts val="0"/>
              </a:spcBef>
              <a:spcAft>
                <a:spcPts val="0"/>
              </a:spcAft>
              <a:buNone/>
            </a:pPr>
            <a:r>
              <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Shape 59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96" name="Shape 59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97" name="Shape 59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98" name="Shape 59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99" name="Shape 59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00" name="Shape 600"/>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마나 수정</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01" name="Shape 601"/>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마나 수정은 플레이어의 캐릭터에게 영구적으로 추가 능력을 올려주는 시스템입니다.</a:t>
            </a:r>
            <a:br>
              <a:rPr lang="en-US" sz="1000"/>
            </a:br>
            <a:endParaRPr sz="1000"/>
          </a:p>
          <a:p>
            <a:pPr indent="-292100" lvl="0" marL="457200" rtl="0">
              <a:spcBef>
                <a:spcPts val="0"/>
              </a:spcBef>
              <a:spcAft>
                <a:spcPts val="0"/>
              </a:spcAft>
              <a:buSzPts val="1000"/>
              <a:buChar char="●"/>
            </a:pPr>
            <a:r>
              <a:rPr lang="en-US" sz="1000"/>
              <a:t>스테이지를 완료하고 얻은 경험치를 마나 수정에 투자할 수 있습니다.</a:t>
            </a:r>
            <a:br>
              <a:rPr lang="en-US" sz="1000"/>
            </a:br>
            <a:endParaRPr sz="1000"/>
          </a:p>
          <a:p>
            <a:pPr indent="-292100" lvl="0" marL="457200" rtl="0">
              <a:spcBef>
                <a:spcPts val="0"/>
              </a:spcBef>
              <a:spcAft>
                <a:spcPts val="0"/>
              </a:spcAft>
              <a:buSzPts val="1000"/>
              <a:buChar char="●"/>
            </a:pPr>
            <a:r>
              <a:rPr lang="en-US" sz="1000"/>
              <a:t>특정 마나 수정에 정해진 양 만큼 경험치를 투자하면, 해당 </a:t>
            </a:r>
            <a:br>
              <a:rPr lang="en-US" sz="1000"/>
            </a:br>
            <a:r>
              <a:rPr lang="en-US" sz="1000"/>
              <a:t>마나 수정의 추가 능력을 얻을 수 있습니다. </a:t>
            </a:r>
            <a:br>
              <a:rPr lang="en-US" sz="1000"/>
            </a:br>
            <a:endParaRPr sz="1000"/>
          </a:p>
          <a:p>
            <a:pPr indent="-292100" lvl="0" marL="457200" rtl="0">
              <a:spcBef>
                <a:spcPts val="0"/>
              </a:spcBef>
              <a:spcAft>
                <a:spcPts val="0"/>
              </a:spcAft>
              <a:buSzPts val="1000"/>
              <a:buChar char="●"/>
            </a:pPr>
            <a:r>
              <a:rPr lang="en-US" sz="1000"/>
              <a:t>마나 수정을 선택하면 마나 수정의 설명을 간단하게 왼쪽</a:t>
            </a:r>
            <a:br>
              <a:rPr lang="en-US" sz="1000"/>
            </a:br>
            <a:r>
              <a:rPr lang="en-US" sz="1000"/>
              <a:t>팝업창으로 띄워줍니다.</a:t>
            </a:r>
            <a:br>
              <a:rPr lang="en-US" sz="1000"/>
            </a:br>
            <a:endParaRPr sz="1000"/>
          </a:p>
          <a:p>
            <a:pPr indent="-292100" lvl="0" marL="457200" rtl="0">
              <a:spcBef>
                <a:spcPts val="0"/>
              </a:spcBef>
              <a:spcAft>
                <a:spcPts val="0"/>
              </a:spcAft>
              <a:buSzPts val="1000"/>
              <a:buChar char="●"/>
            </a:pPr>
            <a:r>
              <a:rPr lang="en-US" sz="1000"/>
              <a:t>얻은 마나 수정의 능력은 이 후의 모든 스테이지에서 </a:t>
            </a:r>
            <a:br>
              <a:rPr lang="en-US" sz="1000"/>
            </a:br>
            <a:r>
              <a:rPr lang="en-US" sz="1000"/>
              <a:t>자동으로 적용됩니다.</a:t>
            </a:r>
            <a:endParaRPr sz="1000"/>
          </a:p>
        </p:txBody>
      </p:sp>
      <p:grpSp>
        <p:nvGrpSpPr>
          <p:cNvPr id="602" name="Shape 602"/>
          <p:cNvGrpSpPr/>
          <p:nvPr/>
        </p:nvGrpSpPr>
        <p:grpSpPr>
          <a:xfrm>
            <a:off x="182388" y="1800925"/>
            <a:ext cx="4458226" cy="2495375"/>
            <a:chOff x="182388" y="1800925"/>
            <a:chExt cx="4458226" cy="2495375"/>
          </a:xfrm>
        </p:grpSpPr>
        <p:pic>
          <p:nvPicPr>
            <p:cNvPr id="603" name="Shape 603"/>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604" name="Shape 604"/>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605" name="Shape 605"/>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606" name="Shape 606"/>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607" name="Shape 607"/>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608" name="Shape 608"/>
          <p:cNvPicPr preferRelativeResize="0"/>
          <p:nvPr/>
        </p:nvPicPr>
        <p:blipFill>
          <a:blip r:embed="rId5">
            <a:alphaModFix/>
          </a:blip>
          <a:stretch>
            <a:fillRect/>
          </a:stretch>
        </p:blipFill>
        <p:spPr>
          <a:xfrm>
            <a:off x="-319525" y="1504800"/>
            <a:ext cx="2928900" cy="2928900"/>
          </a:xfrm>
          <a:prstGeom prst="rect">
            <a:avLst/>
          </a:prstGeom>
          <a:noFill/>
          <a:ln>
            <a:noFill/>
          </a:ln>
        </p:spPr>
      </p:pic>
      <p:pic>
        <p:nvPicPr>
          <p:cNvPr id="609" name="Shape 609"/>
          <p:cNvPicPr preferRelativeResize="0"/>
          <p:nvPr/>
        </p:nvPicPr>
        <p:blipFill>
          <a:blip r:embed="rId6">
            <a:alphaModFix/>
          </a:blip>
          <a:stretch>
            <a:fillRect/>
          </a:stretch>
        </p:blipFill>
        <p:spPr>
          <a:xfrm>
            <a:off x="2095138" y="1854750"/>
            <a:ext cx="2439900" cy="406625"/>
          </a:xfrm>
          <a:prstGeom prst="rect">
            <a:avLst/>
          </a:prstGeom>
          <a:noFill/>
          <a:ln>
            <a:noFill/>
          </a:ln>
        </p:spPr>
      </p:pic>
      <p:pic>
        <p:nvPicPr>
          <p:cNvPr id="610" name="Shape 610"/>
          <p:cNvPicPr preferRelativeResize="0"/>
          <p:nvPr/>
        </p:nvPicPr>
        <p:blipFill>
          <a:blip r:embed="rId6">
            <a:alphaModFix/>
          </a:blip>
          <a:stretch>
            <a:fillRect/>
          </a:stretch>
        </p:blipFill>
        <p:spPr>
          <a:xfrm>
            <a:off x="182400" y="3949675"/>
            <a:ext cx="1918900" cy="346625"/>
          </a:xfrm>
          <a:prstGeom prst="rect">
            <a:avLst/>
          </a:prstGeom>
          <a:noFill/>
          <a:ln>
            <a:noFill/>
          </a:ln>
        </p:spPr>
      </p:pic>
      <p:pic>
        <p:nvPicPr>
          <p:cNvPr id="611" name="Shape 611"/>
          <p:cNvPicPr preferRelativeResize="0"/>
          <p:nvPr/>
        </p:nvPicPr>
        <p:blipFill>
          <a:blip r:embed="rId6">
            <a:alphaModFix/>
          </a:blip>
          <a:stretch>
            <a:fillRect/>
          </a:stretch>
        </p:blipFill>
        <p:spPr>
          <a:xfrm>
            <a:off x="182400" y="3968150"/>
            <a:ext cx="1925075" cy="328150"/>
          </a:xfrm>
          <a:prstGeom prst="rect">
            <a:avLst/>
          </a:prstGeom>
          <a:noFill/>
          <a:ln>
            <a:noFill/>
          </a:ln>
        </p:spPr>
      </p:pic>
      <p:sp>
        <p:nvSpPr>
          <p:cNvPr id="612" name="Shape 612"/>
          <p:cNvSpPr/>
          <p:nvPr/>
        </p:nvSpPr>
        <p:spPr>
          <a:xfrm>
            <a:off x="2563273" y="3135837"/>
            <a:ext cx="339000" cy="339000"/>
          </a:xfrm>
          <a:prstGeom prst="ellipse">
            <a:avLst/>
          </a:prstGeom>
          <a:noFill/>
          <a:ln cap="flat" cmpd="sng" w="28575">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3" name="Shape 613"/>
          <p:cNvSpPr txBox="1"/>
          <p:nvPr/>
        </p:nvSpPr>
        <p:spPr>
          <a:xfrm>
            <a:off x="246277"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기사회생</a:t>
            </a:r>
            <a:br>
              <a:rPr lang="en-US" sz="600"/>
            </a:br>
            <a:endParaRPr sz="600"/>
          </a:p>
          <a:p>
            <a:pPr indent="0" lvl="0" marL="0" rtl="0">
              <a:spcBef>
                <a:spcPts val="0"/>
              </a:spcBef>
              <a:spcAft>
                <a:spcPts val="0"/>
              </a:spcAft>
              <a:buNone/>
            </a:pPr>
            <a:r>
              <a:rPr lang="en-US" sz="600"/>
              <a:t> 감염도가 20% 이하로 떨어졌을 때, 일정 시간</a:t>
            </a:r>
            <a:br>
              <a:rPr lang="en-US" sz="600"/>
            </a:br>
            <a:r>
              <a:rPr lang="en-US" sz="600"/>
              <a:t>동안 캐릭터의 공격속도, 스태미나 회복량, 공격력</a:t>
            </a:r>
            <a:br>
              <a:rPr lang="en-US" sz="600"/>
            </a:br>
            <a:r>
              <a:rPr lang="en-US" sz="600"/>
              <a:t>이 증가합니다.</a:t>
            </a:r>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19" name="Shape 61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20" name="Shape 62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21" name="Shape 62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22" name="Shape 62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23" name="Shape 62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대기 완료</a:t>
            </a:r>
            <a:endParaRPr b="1" sz="1600"/>
          </a:p>
        </p:txBody>
      </p:sp>
      <p:sp>
        <p:nvSpPr>
          <p:cNvPr id="624" name="Shape 624"/>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 설정이 끝나면 모바일 화면은 컨트롤러 UI 로</a:t>
            </a:r>
            <a:br>
              <a:rPr lang="en-US" sz="1000"/>
            </a:br>
            <a:r>
              <a:rPr lang="en-US" sz="1000"/>
              <a:t>바뀝니다.</a:t>
            </a:r>
            <a:br>
              <a:rPr lang="en-US" sz="1000"/>
            </a:br>
            <a:endParaRPr sz="1000"/>
          </a:p>
          <a:p>
            <a:pPr indent="-292100" lvl="0" marL="457200" rtl="0">
              <a:spcBef>
                <a:spcPts val="0"/>
              </a:spcBef>
              <a:spcAft>
                <a:spcPts val="0"/>
              </a:spcAft>
              <a:buSzPts val="1000"/>
              <a:buAutoNum type="arabicPeriod"/>
            </a:pPr>
            <a:r>
              <a:rPr lang="en-US" sz="1000"/>
              <a:t>캐릭터 설정이 완료된 플레이어는 대기완료 상태가 됩니다.</a:t>
            </a:r>
            <a:br>
              <a:rPr lang="en-US" sz="1000"/>
            </a:br>
            <a:endParaRPr sz="1000"/>
          </a:p>
          <a:p>
            <a:pPr indent="-292100" lvl="0" marL="457200" rtl="0">
              <a:spcBef>
                <a:spcPts val="0"/>
              </a:spcBef>
              <a:spcAft>
                <a:spcPts val="0"/>
              </a:spcAft>
              <a:buSzPts val="1000"/>
              <a:buAutoNum type="arabicPeriod"/>
            </a:pPr>
            <a:r>
              <a:rPr lang="en-US" sz="1000"/>
              <a:t>대기실의 모든 인원이 대기 완료 상태가 되면 스테이지가</a:t>
            </a:r>
            <a:br>
              <a:rPr lang="en-US" sz="1000"/>
            </a:br>
            <a:r>
              <a:rPr lang="en-US" sz="1000"/>
              <a:t>시작되며, PC 화면이 게임 화면으로 전환됩니다.</a:t>
            </a:r>
            <a:br>
              <a:rPr lang="en-US" sz="1000"/>
            </a:br>
            <a:r>
              <a:rPr lang="en-US" sz="1000"/>
              <a:t> </a:t>
            </a:r>
            <a:endParaRPr sz="1000"/>
          </a:p>
        </p:txBody>
      </p:sp>
      <p:pic>
        <p:nvPicPr>
          <p:cNvPr id="625" name="Shape 625"/>
          <p:cNvPicPr preferRelativeResize="0"/>
          <p:nvPr/>
        </p:nvPicPr>
        <p:blipFill rotWithShape="1">
          <a:blip r:embed="rId3">
            <a:alphaModFix/>
          </a:blip>
          <a:srcRect b="0" l="0" r="0" t="0"/>
          <a:stretch/>
        </p:blipFill>
        <p:spPr>
          <a:xfrm>
            <a:off x="179500" y="4110845"/>
            <a:ext cx="4026625" cy="2554280"/>
          </a:xfrm>
          <a:prstGeom prst="rect">
            <a:avLst/>
          </a:prstGeom>
          <a:noFill/>
          <a:ln>
            <a:noFill/>
          </a:ln>
        </p:spPr>
      </p:pic>
      <p:pic>
        <p:nvPicPr>
          <p:cNvPr id="626" name="Shape 626"/>
          <p:cNvPicPr preferRelativeResize="0"/>
          <p:nvPr/>
        </p:nvPicPr>
        <p:blipFill rotWithShape="1">
          <a:blip r:embed="rId4">
            <a:alphaModFix/>
          </a:blip>
          <a:srcRect b="0" l="0" r="0" t="0"/>
          <a:stretch/>
        </p:blipFill>
        <p:spPr>
          <a:xfrm>
            <a:off x="179500" y="1715114"/>
            <a:ext cx="4026624" cy="2264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32" name="Shape 63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33" name="Shape 63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34" name="Shape 63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35" name="Shape 63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36" name="Shape 636"/>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플레이</a:t>
            </a:r>
            <a:r>
              <a:rPr b="1" lang="en-US" sz="1600">
                <a:solidFill>
                  <a:srgbClr val="3F3F3F"/>
                </a:solidFill>
              </a:rPr>
              <a:t> 흐름</a:t>
            </a:r>
            <a:endParaRPr b="1" sz="1600"/>
          </a:p>
        </p:txBody>
      </p:sp>
      <p:grpSp>
        <p:nvGrpSpPr>
          <p:cNvPr id="637" name="Shape 637"/>
          <p:cNvGrpSpPr/>
          <p:nvPr/>
        </p:nvGrpSpPr>
        <p:grpSpPr>
          <a:xfrm>
            <a:off x="1689325" y="1675325"/>
            <a:ext cx="3204050" cy="5126100"/>
            <a:chOff x="1917925" y="1218125"/>
            <a:chExt cx="3204050" cy="5126100"/>
          </a:xfrm>
        </p:grpSpPr>
        <p:sp>
          <p:nvSpPr>
            <p:cNvPr id="638" name="Shape 638"/>
            <p:cNvSpPr/>
            <p:nvPr/>
          </p:nvSpPr>
          <p:spPr>
            <a:xfrm>
              <a:off x="38358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639" name="Shape 639"/>
            <p:cNvSpPr/>
            <p:nvPr/>
          </p:nvSpPr>
          <p:spPr>
            <a:xfrm>
              <a:off x="38358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등장</a:t>
              </a:r>
              <a:endParaRPr sz="1200"/>
            </a:p>
          </p:txBody>
        </p:sp>
        <p:sp>
          <p:nvSpPr>
            <p:cNvPr id="640" name="Shape 640"/>
            <p:cNvSpPr/>
            <p:nvPr/>
          </p:nvSpPr>
          <p:spPr>
            <a:xfrm>
              <a:off x="38358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대상 몬스터 인식</a:t>
              </a:r>
              <a:endParaRPr sz="1200">
                <a:solidFill>
                  <a:schemeClr val="dk1"/>
                </a:solidFill>
              </a:endParaRPr>
            </a:p>
          </p:txBody>
        </p:sp>
        <p:sp>
          <p:nvSpPr>
            <p:cNvPr id="641" name="Shape 641"/>
            <p:cNvSpPr/>
            <p:nvPr/>
          </p:nvSpPr>
          <p:spPr>
            <a:xfrm>
              <a:off x="38358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기술 사용 및</a:t>
              </a:r>
              <a:endParaRPr sz="1200">
                <a:solidFill>
                  <a:schemeClr val="dk1"/>
                </a:solidFill>
              </a:endParaRPr>
            </a:p>
            <a:p>
              <a:pPr indent="0" lvl="0" marL="0" rtl="0" algn="ctr">
                <a:spcBef>
                  <a:spcPts val="0"/>
                </a:spcBef>
                <a:spcAft>
                  <a:spcPts val="0"/>
                </a:spcAft>
                <a:buNone/>
              </a:pPr>
              <a:r>
                <a:rPr lang="en-US" sz="1200">
                  <a:solidFill>
                    <a:schemeClr val="dk1"/>
                  </a:solidFill>
                </a:rPr>
                <a:t>위치 이동</a:t>
              </a:r>
              <a:endParaRPr sz="1200"/>
            </a:p>
          </p:txBody>
        </p:sp>
        <p:sp>
          <p:nvSpPr>
            <p:cNvPr id="642" name="Shape 642"/>
            <p:cNvSpPr/>
            <p:nvPr/>
          </p:nvSpPr>
          <p:spPr>
            <a:xfrm>
              <a:off x="38358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처치</a:t>
              </a:r>
              <a:endParaRPr sz="1200"/>
            </a:p>
          </p:txBody>
        </p:sp>
        <p:sp>
          <p:nvSpPr>
            <p:cNvPr id="643" name="Shape 643"/>
            <p:cNvSpPr/>
            <p:nvPr/>
          </p:nvSpPr>
          <p:spPr>
            <a:xfrm>
              <a:off x="38358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자동 공격</a:t>
              </a:r>
              <a:endParaRPr sz="1200"/>
            </a:p>
          </p:txBody>
        </p:sp>
        <p:cxnSp>
          <p:nvCxnSpPr>
            <p:cNvPr id="644" name="Shape 644"/>
            <p:cNvCxnSpPr>
              <a:endCxn id="642" idx="1"/>
            </p:cNvCxnSpPr>
            <p:nvPr/>
          </p:nvCxnSpPr>
          <p:spPr>
            <a:xfrm flipH="1" rot="-5400000">
              <a:off x="2125575" y="3594875"/>
              <a:ext cx="3060000" cy="360600"/>
            </a:xfrm>
            <a:prstGeom prst="bentConnector2">
              <a:avLst/>
            </a:prstGeom>
            <a:noFill/>
            <a:ln cap="flat" cmpd="sng" w="19050">
              <a:solidFill>
                <a:srgbClr val="980000"/>
              </a:solidFill>
              <a:prstDash val="solid"/>
              <a:round/>
              <a:headEnd len="lg" w="lg" type="none"/>
              <a:tailEnd len="lg" w="lg" type="none"/>
            </a:ln>
          </p:spPr>
        </p:cxnSp>
        <p:sp>
          <p:nvSpPr>
            <p:cNvPr id="645" name="Shape 645"/>
            <p:cNvSpPr/>
            <p:nvPr/>
          </p:nvSpPr>
          <p:spPr>
            <a:xfrm>
              <a:off x="3835875"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다음 라운드</a:t>
              </a:r>
              <a:br>
                <a:rPr lang="en-US" sz="1200"/>
              </a:br>
              <a:r>
                <a:rPr lang="en-US" sz="1200"/>
                <a:t>대기</a:t>
              </a:r>
              <a:endParaRPr sz="1200"/>
            </a:p>
          </p:txBody>
        </p:sp>
        <p:cxnSp>
          <p:nvCxnSpPr>
            <p:cNvPr id="646" name="Shape 646"/>
            <p:cNvCxnSpPr>
              <a:stCxn id="642" idx="1"/>
              <a:endCxn id="647" idx="2"/>
            </p:cNvCxnSpPr>
            <p:nvPr/>
          </p:nvCxnSpPr>
          <p:spPr>
            <a:xfrm rot="10800000">
              <a:off x="2560875" y="3838775"/>
              <a:ext cx="1275000" cy="1466400"/>
            </a:xfrm>
            <a:prstGeom prst="bentConnector2">
              <a:avLst/>
            </a:prstGeom>
            <a:noFill/>
            <a:ln cap="flat" cmpd="sng" w="9525">
              <a:solidFill>
                <a:schemeClr val="dk2"/>
              </a:solidFill>
              <a:prstDash val="dash"/>
              <a:round/>
              <a:headEnd len="lg" w="lg" type="none"/>
              <a:tailEnd len="lg" w="lg" type="none"/>
            </a:ln>
          </p:spPr>
        </p:cxnSp>
        <p:cxnSp>
          <p:nvCxnSpPr>
            <p:cNvPr id="648" name="Shape 648"/>
            <p:cNvCxnSpPr>
              <a:stCxn id="647" idx="0"/>
            </p:cNvCxnSpPr>
            <p:nvPr/>
          </p:nvCxnSpPr>
          <p:spPr>
            <a:xfrm rot="-5400000">
              <a:off x="2512675" y="2315850"/>
              <a:ext cx="1017000" cy="920400"/>
            </a:xfrm>
            <a:prstGeom prst="bentConnector3">
              <a:avLst>
                <a:gd fmla="val 50000" name="adj1"/>
              </a:avLst>
            </a:prstGeom>
            <a:noFill/>
            <a:ln cap="flat" cmpd="sng" w="9525">
              <a:solidFill>
                <a:schemeClr val="dk2"/>
              </a:solidFill>
              <a:prstDash val="dash"/>
              <a:round/>
              <a:headEnd len="lg" w="lg" type="none"/>
              <a:tailEnd len="lg" w="lg" type="none"/>
            </a:ln>
          </p:spPr>
        </p:cxnSp>
        <p:sp>
          <p:nvSpPr>
            <p:cNvPr id="647" name="Shape 647"/>
            <p:cNvSpPr/>
            <p:nvPr/>
          </p:nvSpPr>
          <p:spPr>
            <a:xfrm>
              <a:off x="1917925" y="3284550"/>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a:t>
              </a:r>
              <a:endParaRPr sz="1200"/>
            </a:p>
            <a:p>
              <a:pPr indent="0" lvl="0" marL="0" rtl="0" algn="ctr">
                <a:spcBef>
                  <a:spcPts val="0"/>
                </a:spcBef>
                <a:spcAft>
                  <a:spcPts val="0"/>
                </a:spcAft>
                <a:buNone/>
              </a:pPr>
              <a:r>
                <a:rPr lang="en-US" sz="1200"/>
                <a:t>업그레이드</a:t>
              </a:r>
              <a:endParaRPr sz="1200"/>
            </a:p>
          </p:txBody>
        </p:sp>
        <p:cxnSp>
          <p:nvCxnSpPr>
            <p:cNvPr id="649" name="Shape 649"/>
            <p:cNvCxnSpPr>
              <a:endCxn id="639" idx="1"/>
            </p:cNvCxnSpPr>
            <p:nvPr/>
          </p:nvCxnSpPr>
          <p:spPr>
            <a:xfrm>
              <a:off x="3468975" y="2251175"/>
              <a:ext cx="366900" cy="6000"/>
            </a:xfrm>
            <a:prstGeom prst="straightConnector1">
              <a:avLst/>
            </a:prstGeom>
            <a:noFill/>
            <a:ln cap="flat" cmpd="sng" w="19050">
              <a:solidFill>
                <a:srgbClr val="980000"/>
              </a:solidFill>
              <a:prstDash val="solid"/>
              <a:round/>
              <a:headEnd len="lg" w="lg" type="none"/>
              <a:tailEnd len="lg" w="lg" type="triangle"/>
            </a:ln>
          </p:spPr>
        </p:cxnSp>
        <p:cxnSp>
          <p:nvCxnSpPr>
            <p:cNvPr id="650" name="Shape 650"/>
            <p:cNvCxnSpPr>
              <a:stCxn id="638" idx="2"/>
              <a:endCxn id="639" idx="0"/>
            </p:cNvCxnSpPr>
            <p:nvPr/>
          </p:nvCxnSpPr>
          <p:spPr>
            <a:xfrm>
              <a:off x="4478925"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1" name="Shape 651"/>
            <p:cNvCxnSpPr>
              <a:stCxn id="639" idx="2"/>
              <a:endCxn id="640" idx="0"/>
            </p:cNvCxnSpPr>
            <p:nvPr/>
          </p:nvCxnSpPr>
          <p:spPr>
            <a:xfrm>
              <a:off x="44789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2" name="Shape 652"/>
            <p:cNvCxnSpPr>
              <a:stCxn id="640" idx="2"/>
              <a:endCxn id="643" idx="0"/>
            </p:cNvCxnSpPr>
            <p:nvPr/>
          </p:nvCxnSpPr>
          <p:spPr>
            <a:xfrm>
              <a:off x="44789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3" name="Shape 653"/>
            <p:cNvCxnSpPr>
              <a:stCxn id="643" idx="2"/>
              <a:endCxn id="641" idx="0"/>
            </p:cNvCxnSpPr>
            <p:nvPr/>
          </p:nvCxnSpPr>
          <p:spPr>
            <a:xfrm>
              <a:off x="44789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4" name="Shape 654"/>
            <p:cNvCxnSpPr>
              <a:stCxn id="641" idx="2"/>
              <a:endCxn id="642" idx="0"/>
            </p:cNvCxnSpPr>
            <p:nvPr/>
          </p:nvCxnSpPr>
          <p:spPr>
            <a:xfrm>
              <a:off x="44789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5" name="Shape 655"/>
            <p:cNvCxnSpPr>
              <a:stCxn id="642" idx="2"/>
              <a:endCxn id="645" idx="0"/>
            </p:cNvCxnSpPr>
            <p:nvPr/>
          </p:nvCxnSpPr>
          <p:spPr>
            <a:xfrm>
              <a:off x="4478925" y="5582225"/>
              <a:ext cx="0" cy="207900"/>
            </a:xfrm>
            <a:prstGeom prst="straightConnector1">
              <a:avLst/>
            </a:prstGeom>
            <a:noFill/>
            <a:ln cap="flat" cmpd="sng" w="9525">
              <a:solidFill>
                <a:schemeClr val="dk2"/>
              </a:solidFill>
              <a:prstDash val="solid"/>
              <a:round/>
              <a:headEnd len="lg" w="lg" type="none"/>
              <a:tailEnd len="lg" w="lg" type="triangle"/>
            </a:ln>
          </p:spPr>
        </p:cxnSp>
      </p:grpSp>
      <p:grpSp>
        <p:nvGrpSpPr>
          <p:cNvPr id="656" name="Shape 656"/>
          <p:cNvGrpSpPr/>
          <p:nvPr/>
        </p:nvGrpSpPr>
        <p:grpSpPr>
          <a:xfrm>
            <a:off x="788075" y="2272650"/>
            <a:ext cx="1632725" cy="512700"/>
            <a:chOff x="1016675" y="1815450"/>
            <a:chExt cx="1632725" cy="512700"/>
          </a:xfrm>
        </p:grpSpPr>
        <p:cxnSp>
          <p:nvCxnSpPr>
            <p:cNvPr id="657" name="Shape 657"/>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658" name="Shape 658"/>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659" name="Shape 659"/>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660" name="Shape 660"/>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cxnSp>
        <p:nvCxnSpPr>
          <p:cNvPr id="661" name="Shape 661"/>
          <p:cNvCxnSpPr/>
          <p:nvPr/>
        </p:nvCxnSpPr>
        <p:spPr>
          <a:xfrm>
            <a:off x="801027" y="3065262"/>
            <a:ext cx="548400" cy="6300"/>
          </a:xfrm>
          <a:prstGeom prst="straightConnector1">
            <a:avLst/>
          </a:prstGeom>
          <a:noFill/>
          <a:ln cap="flat" cmpd="sng" w="9525">
            <a:solidFill>
              <a:schemeClr val="dk2"/>
            </a:solidFill>
            <a:prstDash val="dash"/>
            <a:round/>
            <a:headEnd len="lg" w="lg" type="none"/>
            <a:tailEnd len="lg" w="lg" type="none"/>
          </a:ln>
        </p:spPr>
      </p:cxnSp>
      <p:sp>
        <p:nvSpPr>
          <p:cNvPr id="662" name="Shape 662"/>
          <p:cNvSpPr txBox="1"/>
          <p:nvPr/>
        </p:nvSpPr>
        <p:spPr>
          <a:xfrm>
            <a:off x="1478200" y="2882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선택 사항</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68" name="Shape 66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69" name="Shape 66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70" name="Shape 67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71" name="Shape 67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72" name="Shape 672"/>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스테이지 시작</a:t>
            </a:r>
            <a:endParaRPr b="1" sz="1600"/>
          </a:p>
        </p:txBody>
      </p:sp>
      <p:sp>
        <p:nvSpPr>
          <p:cNvPr id="673" name="Shape 67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Clr>
                <a:schemeClr val="dk1"/>
              </a:buClr>
              <a:buSzPts val="1000"/>
              <a:buAutoNum type="arabicPeriod"/>
            </a:pPr>
            <a:r>
              <a:rPr lang="en-US" sz="1000">
                <a:solidFill>
                  <a:schemeClr val="dk1"/>
                </a:solidFill>
              </a:rPr>
              <a:t>스테이지가 시작되면 플레이어들은 자신이 설정한 캐릭터를 부여받습니다.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라운드 시작 전까지 플레이어들은 자신의 캐릭터의</a:t>
            </a:r>
            <a:br>
              <a:rPr lang="en-US" sz="1000">
                <a:solidFill>
                  <a:schemeClr val="dk1"/>
                </a:solidFill>
              </a:rPr>
            </a:br>
            <a:r>
              <a:rPr lang="en-US" sz="1000">
                <a:solidFill>
                  <a:schemeClr val="dk1"/>
                </a:solidFill>
              </a:rPr>
              <a:t>위치를 정하고, 정비하는 시간을 주어집니다.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대기 시간이 끝나면 라운드가 시작됩니다.</a:t>
            </a:r>
            <a:endParaRPr sz="1000"/>
          </a:p>
        </p:txBody>
      </p:sp>
      <p:pic>
        <p:nvPicPr>
          <p:cNvPr descr="모니터, 화면, 동물, 실내이(가) 표시된 사진  매우 높은 신뢰도로 생성된 설명" id="674" name="Shape 674"/>
          <p:cNvPicPr preferRelativeResize="0"/>
          <p:nvPr/>
        </p:nvPicPr>
        <p:blipFill rotWithShape="1">
          <a:blip r:embed="rId3">
            <a:alphaModFix/>
          </a:blip>
          <a:srcRect b="48059" l="26212" r="27580" t="11940"/>
          <a:stretch/>
        </p:blipFill>
        <p:spPr>
          <a:xfrm>
            <a:off x="179500" y="1800933"/>
            <a:ext cx="4464000" cy="2160666"/>
          </a:xfrm>
          <a:prstGeom prst="rect">
            <a:avLst/>
          </a:prstGeom>
          <a:noFill/>
          <a:ln>
            <a:noFill/>
          </a:ln>
        </p:spPr>
      </p:pic>
      <p:sp>
        <p:nvSpPr>
          <p:cNvPr id="675" name="Shape 675"/>
          <p:cNvSpPr/>
          <p:nvPr/>
        </p:nvSpPr>
        <p:spPr>
          <a:xfrm>
            <a:off x="2204275" y="219008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Shape 676"/>
          <p:cNvSpPr/>
          <p:nvPr/>
        </p:nvSpPr>
        <p:spPr>
          <a:xfrm>
            <a:off x="3527400" y="187413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Shape 677"/>
          <p:cNvSpPr/>
          <p:nvPr/>
        </p:nvSpPr>
        <p:spPr>
          <a:xfrm>
            <a:off x="2434824" y="2262572"/>
            <a:ext cx="103800" cy="131100"/>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3782599" y="1903547"/>
            <a:ext cx="103800" cy="131100"/>
          </a:xfrm>
          <a:prstGeom prst="flowChartSor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84" name="Shape 68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85" name="Shape 68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86" name="Shape 68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87" name="Shape 68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88" name="Shape 688"/>
          <p:cNvSpPr txBox="1"/>
          <p:nvPr/>
        </p:nvSpPr>
        <p:spPr>
          <a:xfrm>
            <a:off x="1651066" y="11671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라운드 시작 및 몬스터 등장</a:t>
            </a:r>
            <a:endParaRPr sz="12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89" name="Shape 689"/>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라운드가 시작하면 몬스터가 등장합니다.</a:t>
            </a:r>
            <a:br>
              <a:rPr lang="en-US" sz="1000"/>
            </a:br>
            <a:endParaRPr sz="1000"/>
          </a:p>
          <a:p>
            <a:pPr indent="-292100" lvl="0" marL="457200" rtl="0">
              <a:spcBef>
                <a:spcPts val="0"/>
              </a:spcBef>
              <a:spcAft>
                <a:spcPts val="0"/>
              </a:spcAft>
              <a:buSzPts val="1000"/>
              <a:buAutoNum type="arabicPeriod"/>
            </a:pPr>
            <a:r>
              <a:rPr lang="en-US" sz="1000"/>
              <a:t>몬스터는 목표 지점을 향해 이동합니다.</a:t>
            </a:r>
            <a:br>
              <a:rPr lang="en-US" sz="1000"/>
            </a:br>
            <a:endParaRPr sz="1000"/>
          </a:p>
          <a:p>
            <a:pPr indent="-292100" lvl="0" marL="457200" rtl="0">
              <a:spcBef>
                <a:spcPts val="0"/>
              </a:spcBef>
              <a:spcAft>
                <a:spcPts val="0"/>
              </a:spcAft>
              <a:buSzPts val="1000"/>
              <a:buAutoNum type="arabicPeriod"/>
            </a:pPr>
            <a:r>
              <a:rPr lang="en-US" sz="1000"/>
              <a:t>몬스터의 진행 방향은 캐릭터의 기술에 의해</a:t>
            </a:r>
            <a:br>
              <a:rPr lang="en-US" sz="1000"/>
            </a:br>
            <a:r>
              <a:rPr lang="en-US" sz="1000"/>
              <a:t>방해 받을 수 있습니다.</a:t>
            </a:r>
            <a:br>
              <a:rPr lang="en-US" sz="1000"/>
            </a:br>
            <a:endParaRPr sz="1000"/>
          </a:p>
        </p:txBody>
      </p:sp>
      <p:pic>
        <p:nvPicPr>
          <p:cNvPr descr="모니터, 실내, 벽, 화면이(가) 표시된 사진  높은 신뢰도로 생성된 설명" id="690" name="Shape 690"/>
          <p:cNvPicPr preferRelativeResize="0"/>
          <p:nvPr/>
        </p:nvPicPr>
        <p:blipFill rotWithShape="1">
          <a:blip r:embed="rId3">
            <a:alphaModFix/>
          </a:blip>
          <a:srcRect b="37753" l="23375" r="13838" t="19479"/>
          <a:stretch/>
        </p:blipFill>
        <p:spPr>
          <a:xfrm>
            <a:off x="179499" y="1849525"/>
            <a:ext cx="4464000" cy="1790701"/>
          </a:xfrm>
          <a:prstGeom prst="rect">
            <a:avLst/>
          </a:prstGeom>
          <a:noFill/>
          <a:ln>
            <a:noFill/>
          </a:ln>
        </p:spPr>
      </p:pic>
      <p:sp>
        <p:nvSpPr>
          <p:cNvPr id="691" name="Shape 691"/>
          <p:cNvSpPr/>
          <p:nvPr/>
        </p:nvSpPr>
        <p:spPr>
          <a:xfrm>
            <a:off x="325150" y="1968252"/>
            <a:ext cx="500700" cy="6594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2" name="Shape 692"/>
          <p:cNvSpPr/>
          <p:nvPr/>
        </p:nvSpPr>
        <p:spPr>
          <a:xfrm>
            <a:off x="3499850" y="2153100"/>
            <a:ext cx="967200" cy="9981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98" name="Shape 69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99" name="Shape 69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00" name="Shape 70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01" name="Shape 70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02" name="Shape 702"/>
          <p:cNvSpPr txBox="1"/>
          <p:nvPr/>
        </p:nvSpPr>
        <p:spPr>
          <a:xfrm>
            <a:off x="1039303" y="1142475"/>
            <a:ext cx="44640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대상 몬스터 인식 후 자동 공격</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03" name="Shape 70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범위 내에 몬스터가 들어오면 자동으로 해당 몬스터를 대상으로 공격합니다.</a:t>
            </a:r>
            <a:br>
              <a:rPr lang="en-US" sz="1000"/>
            </a:br>
            <a:endParaRPr sz="1000"/>
          </a:p>
          <a:p>
            <a:pPr indent="-292100" lvl="0" marL="457200" rtl="0">
              <a:spcBef>
                <a:spcPts val="0"/>
              </a:spcBef>
              <a:spcAft>
                <a:spcPts val="0"/>
              </a:spcAft>
              <a:buSzPts val="1000"/>
              <a:buAutoNum type="arabicPeriod"/>
            </a:pPr>
            <a:r>
              <a:rPr lang="en-US" sz="1000"/>
              <a:t>범위 내에 몬스터가 여러마리 있을 때, 캐릭터에게서</a:t>
            </a:r>
            <a:br>
              <a:rPr lang="en-US" sz="1000"/>
            </a:br>
            <a:r>
              <a:rPr lang="en-US" sz="1000"/>
              <a:t>가장 가까운 몬스터를 대상으로 선택합니다.</a:t>
            </a:r>
            <a:br>
              <a:rPr lang="en-US" sz="1000"/>
            </a:br>
            <a:endParaRPr sz="1000"/>
          </a:p>
          <a:p>
            <a:pPr indent="-292100" lvl="0" marL="457200" rtl="0">
              <a:spcBef>
                <a:spcPts val="0"/>
              </a:spcBef>
              <a:spcAft>
                <a:spcPts val="0"/>
              </a:spcAft>
              <a:buSzPts val="1000"/>
              <a:buAutoNum type="arabicPeriod"/>
            </a:pPr>
            <a:r>
              <a:rPr lang="en-US" sz="1000"/>
              <a:t>대상이 죽거나, 범위밖으로 나가거나 ,플레이어가 이동, 기술 이벤트를 입력할때까지 자동으로 공격합니다.</a:t>
            </a:r>
            <a:endParaRPr sz="1000"/>
          </a:p>
        </p:txBody>
      </p:sp>
      <p:pic>
        <p:nvPicPr>
          <p:cNvPr id="704" name="Shape 704"/>
          <p:cNvPicPr preferRelativeResize="0"/>
          <p:nvPr/>
        </p:nvPicPr>
        <p:blipFill rotWithShape="1">
          <a:blip r:embed="rId3">
            <a:alphaModFix/>
          </a:blip>
          <a:srcRect b="22975" l="26084" r="24467" t="29671"/>
          <a:stretch/>
        </p:blipFill>
        <p:spPr>
          <a:xfrm>
            <a:off x="179500" y="1818775"/>
            <a:ext cx="4464000" cy="2310001"/>
          </a:xfrm>
          <a:prstGeom prst="rect">
            <a:avLst/>
          </a:prstGeom>
          <a:noFill/>
          <a:ln>
            <a:noFill/>
          </a:ln>
        </p:spPr>
      </p:pic>
      <p:sp>
        <p:nvSpPr>
          <p:cNvPr id="705" name="Shape 705"/>
          <p:cNvSpPr/>
          <p:nvPr/>
        </p:nvSpPr>
        <p:spPr>
          <a:xfrm>
            <a:off x="2611792" y="27630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06" name="Shape 706"/>
          <p:cNvPicPr preferRelativeResize="0"/>
          <p:nvPr/>
        </p:nvPicPr>
        <p:blipFill rotWithShape="1">
          <a:blip r:embed="rId4">
            <a:alphaModFix/>
          </a:blip>
          <a:srcRect b="19621" l="26151" r="23187" t="26324"/>
          <a:stretch/>
        </p:blipFill>
        <p:spPr>
          <a:xfrm>
            <a:off x="179500" y="4112304"/>
            <a:ext cx="4464000" cy="2672546"/>
          </a:xfrm>
          <a:prstGeom prst="rect">
            <a:avLst/>
          </a:prstGeom>
          <a:noFill/>
          <a:ln>
            <a:noFill/>
          </a:ln>
        </p:spPr>
      </p:pic>
      <p:sp>
        <p:nvSpPr>
          <p:cNvPr id="707" name="Shape 707"/>
          <p:cNvSpPr/>
          <p:nvPr/>
        </p:nvSpPr>
        <p:spPr>
          <a:xfrm>
            <a:off x="2611792" y="52014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컨셉</a:t>
            </a:r>
            <a:endParaRPr sz="2800">
              <a:solidFill>
                <a:srgbClr val="595959"/>
              </a:solidFill>
              <a:latin typeface="Arial"/>
              <a:ea typeface="Arial"/>
              <a:cs typeface="Arial"/>
              <a:sym typeface="Arial"/>
            </a:endParaRPr>
          </a:p>
        </p:txBody>
      </p:sp>
      <p:sp>
        <p:nvSpPr>
          <p:cNvPr id="203" name="Shape 20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t/>
            </a:r>
            <a:endParaRPr/>
          </a:p>
        </p:txBody>
      </p:sp>
      <p:cxnSp>
        <p:nvCxnSpPr>
          <p:cNvPr id="204" name="Shape 20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05" name="Shape 205"/>
          <p:cNvSpPr txBox="1"/>
          <p:nvPr/>
        </p:nvSpPr>
        <p:spPr>
          <a:xfrm>
            <a:off x="35496" y="182250"/>
            <a:ext cx="27363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1</a:t>
            </a:r>
            <a:endParaRPr/>
          </a:p>
        </p:txBody>
      </p:sp>
      <p:cxnSp>
        <p:nvCxnSpPr>
          <p:cNvPr id="206" name="Shape 20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pic>
        <p:nvPicPr>
          <p:cNvPr id="207" name="Shape 207"/>
          <p:cNvPicPr preferRelativeResize="0"/>
          <p:nvPr/>
        </p:nvPicPr>
        <p:blipFill>
          <a:blip r:embed="rId3">
            <a:alphaModFix/>
          </a:blip>
          <a:stretch>
            <a:fillRect/>
          </a:stretch>
        </p:blipFill>
        <p:spPr>
          <a:xfrm>
            <a:off x="1931150" y="1903250"/>
            <a:ext cx="3056075" cy="2292050"/>
          </a:xfrm>
          <a:prstGeom prst="rect">
            <a:avLst/>
          </a:prstGeom>
          <a:noFill/>
          <a:ln>
            <a:noFill/>
          </a:ln>
        </p:spPr>
      </p:pic>
      <p:sp>
        <p:nvSpPr>
          <p:cNvPr id="208" name="Shape 208"/>
          <p:cNvSpPr txBox="1"/>
          <p:nvPr/>
        </p:nvSpPr>
        <p:spPr>
          <a:xfrm>
            <a:off x="3085850" y="4195300"/>
            <a:ext cx="3000000" cy="233100"/>
          </a:xfrm>
          <a:prstGeom prst="rect">
            <a:avLst/>
          </a:prstGeom>
          <a:noFill/>
          <a:ln>
            <a:noFill/>
          </a:ln>
        </p:spPr>
        <p:txBody>
          <a:bodyPr anchorCtr="0" anchor="ctr" bIns="91425" lIns="91425" spcFirstLastPara="1" rIns="91425" wrap="square" tIns="91425">
            <a:noAutofit/>
          </a:bodyPr>
          <a:lstStyle/>
          <a:p>
            <a:pPr indent="-342900" lvl="0" marL="342900" rtl="0" algn="ctr">
              <a:spcBef>
                <a:spcPts val="0"/>
              </a:spcBef>
              <a:spcAft>
                <a:spcPts val="0"/>
              </a:spcAft>
              <a:buNone/>
            </a:pPr>
            <a:r>
              <a:rPr lang="en-US" sz="1100">
                <a:solidFill>
                  <a:srgbClr val="595959"/>
                </a:solidFill>
              </a:rPr>
              <a:t>참고 사진 (1)</a:t>
            </a:r>
            <a:endParaRPr/>
          </a:p>
        </p:txBody>
      </p:sp>
      <p:pic>
        <p:nvPicPr>
          <p:cNvPr id="209" name="Shape 209"/>
          <p:cNvPicPr preferRelativeResize="0"/>
          <p:nvPr/>
        </p:nvPicPr>
        <p:blipFill>
          <a:blip r:embed="rId4">
            <a:alphaModFix/>
          </a:blip>
          <a:stretch>
            <a:fillRect/>
          </a:stretch>
        </p:blipFill>
        <p:spPr>
          <a:xfrm>
            <a:off x="651700" y="1940762"/>
            <a:ext cx="780000" cy="780000"/>
          </a:xfrm>
          <a:prstGeom prst="rect">
            <a:avLst/>
          </a:prstGeom>
          <a:noFill/>
          <a:ln>
            <a:noFill/>
          </a:ln>
        </p:spPr>
      </p:pic>
      <p:pic>
        <p:nvPicPr>
          <p:cNvPr id="210" name="Shape 210"/>
          <p:cNvPicPr preferRelativeResize="0"/>
          <p:nvPr/>
        </p:nvPicPr>
        <p:blipFill>
          <a:blip r:embed="rId4">
            <a:alphaModFix/>
          </a:blip>
          <a:stretch>
            <a:fillRect/>
          </a:stretch>
        </p:blipFill>
        <p:spPr>
          <a:xfrm>
            <a:off x="281400" y="3224499"/>
            <a:ext cx="780000" cy="780000"/>
          </a:xfrm>
          <a:prstGeom prst="rect">
            <a:avLst/>
          </a:prstGeom>
          <a:noFill/>
          <a:ln>
            <a:noFill/>
          </a:ln>
        </p:spPr>
      </p:pic>
      <p:pic>
        <p:nvPicPr>
          <p:cNvPr id="211" name="Shape 211"/>
          <p:cNvPicPr preferRelativeResize="0"/>
          <p:nvPr/>
        </p:nvPicPr>
        <p:blipFill>
          <a:blip r:embed="rId4">
            <a:alphaModFix/>
          </a:blip>
          <a:stretch>
            <a:fillRect/>
          </a:stretch>
        </p:blipFill>
        <p:spPr>
          <a:xfrm>
            <a:off x="1151150" y="2659287"/>
            <a:ext cx="780000" cy="780000"/>
          </a:xfrm>
          <a:prstGeom prst="rect">
            <a:avLst/>
          </a:prstGeom>
          <a:noFill/>
          <a:ln>
            <a:noFill/>
          </a:ln>
        </p:spPr>
      </p:pic>
      <p:sp>
        <p:nvSpPr>
          <p:cNvPr id="212" name="Shape 212"/>
          <p:cNvSpPr txBox="1"/>
          <p:nvPr/>
        </p:nvSpPr>
        <p:spPr>
          <a:xfrm>
            <a:off x="5103325" y="1865155"/>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내 오브젝트 디자인</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a:t>
            </a:r>
            <a:r>
              <a:rPr lang="en-US">
                <a:solidFill>
                  <a:srgbClr val="595959"/>
                </a:solidFill>
              </a:rPr>
              <a:t> 게임 플레이에 대한 자세한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a:t>
            </a:r>
            <a:r>
              <a:rPr lang="en-US">
                <a:solidFill>
                  <a:srgbClr val="595959"/>
                </a:solidFill>
              </a:rPr>
              <a:t>모바일 화면과 기능에 대한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iiii) 네트워크 Delay와 게임의 플레이</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sp>
        <p:nvSpPr>
          <p:cNvPr id="213" name="Shape 213"/>
          <p:cNvSpPr txBox="1"/>
          <p:nvPr/>
        </p:nvSpPr>
        <p:spPr>
          <a:xfrm>
            <a:off x="353202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기획 의도</a:t>
            </a:r>
            <a:endParaRPr b="1" sz="1600"/>
          </a:p>
        </p:txBody>
      </p:sp>
      <p:sp>
        <p:nvSpPr>
          <p:cNvPr id="214" name="Shape 214"/>
          <p:cNvSpPr txBox="1"/>
          <p:nvPr/>
        </p:nvSpPr>
        <p:spPr>
          <a:xfrm>
            <a:off x="281395" y="4740150"/>
            <a:ext cx="8065800" cy="831000"/>
          </a:xfrm>
          <a:prstGeom prst="rect">
            <a:avLst/>
          </a:prstGeom>
          <a:noFill/>
          <a:ln>
            <a:noFill/>
          </a:ln>
        </p:spPr>
        <p:txBody>
          <a:bodyPr anchorCtr="0" anchor="t" bIns="45700" lIns="91425" spcFirstLastPara="1" rIns="91425" wrap="square" tIns="45700">
            <a:noAutofit/>
          </a:bodyPr>
          <a:lstStyle/>
          <a:p>
            <a:pPr indent="-330200" lvl="0" marL="457200" rtl="0">
              <a:spcBef>
                <a:spcPts val="0"/>
              </a:spcBef>
              <a:spcAft>
                <a:spcPts val="0"/>
              </a:spcAft>
              <a:buClr>
                <a:srgbClr val="3F3F3F"/>
              </a:buClr>
              <a:buSzPts val="1600"/>
              <a:buChar char="●"/>
            </a:pPr>
            <a:r>
              <a:rPr b="1" lang="en-US" sz="1600">
                <a:solidFill>
                  <a:srgbClr val="3F3F3F"/>
                </a:solidFill>
              </a:rPr>
              <a:t>게임 컨셉 의도 : 타워디펜스 기반의 게임을 기획 중 전략적인 플레이와 컨트롤을 </a:t>
            </a:r>
            <a:br>
              <a:rPr b="1" lang="en-US" sz="1600">
                <a:solidFill>
                  <a:srgbClr val="3F3F3F"/>
                </a:solidFill>
              </a:rPr>
            </a:br>
            <a:r>
              <a:rPr b="1" lang="en-US" sz="1600">
                <a:solidFill>
                  <a:srgbClr val="3F3F3F"/>
                </a:solidFill>
              </a:rPr>
              <a:t>                          요구하는 게임을 만들고자 함.</a:t>
            </a:r>
            <a:endParaRPr b="1" sz="1600">
              <a:solidFill>
                <a:srgbClr val="3F3F3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Shape 71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13" name="Shape 71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14" name="Shape 71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15" name="Shape 71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16" name="Shape 71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17" name="Shape 71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기술 사용</a:t>
            </a:r>
            <a:endParaRPr b="1">
              <a:solidFill>
                <a:srgbClr val="3F3F3F"/>
              </a:solidFill>
            </a:endParaRPr>
          </a:p>
        </p:txBody>
      </p:sp>
      <p:sp>
        <p:nvSpPr>
          <p:cNvPr id="718" name="Shape 718"/>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컨트롤러UI 화면에서 버튼을 클릭하면 캐릭터 특성에 따라 기술을 사용합니다.</a:t>
            </a:r>
            <a:br>
              <a:rPr lang="en-US" sz="1000"/>
            </a:br>
            <a:endParaRPr sz="1000"/>
          </a:p>
          <a:p>
            <a:pPr indent="-292100" lvl="0" marL="457200" rtl="0">
              <a:spcBef>
                <a:spcPts val="0"/>
              </a:spcBef>
              <a:spcAft>
                <a:spcPts val="0"/>
              </a:spcAft>
              <a:buSzPts val="1000"/>
              <a:buAutoNum type="arabicPeriod"/>
            </a:pPr>
            <a:r>
              <a:rPr lang="en-US" sz="1000"/>
              <a:t>기술의 발동 위치는 현재 캐릭터의 위치를 기준으로</a:t>
            </a:r>
            <a:br>
              <a:rPr lang="en-US" sz="1000"/>
            </a:br>
            <a:r>
              <a:rPr lang="en-US" sz="1000"/>
              <a:t>발동됩니다.</a:t>
            </a:r>
            <a:br>
              <a:rPr lang="en-US" sz="1000"/>
            </a:br>
            <a:endParaRPr sz="1000"/>
          </a:p>
        </p:txBody>
      </p:sp>
      <p:grpSp>
        <p:nvGrpSpPr>
          <p:cNvPr id="719" name="Shape 719"/>
          <p:cNvGrpSpPr/>
          <p:nvPr/>
        </p:nvGrpSpPr>
        <p:grpSpPr>
          <a:xfrm>
            <a:off x="1322502" y="4067327"/>
            <a:ext cx="3357375" cy="2065436"/>
            <a:chOff x="179500" y="1628850"/>
            <a:chExt cx="4464000" cy="2879459"/>
          </a:xfrm>
        </p:grpSpPr>
        <p:pic>
          <p:nvPicPr>
            <p:cNvPr id="720" name="Shape 720"/>
            <p:cNvPicPr preferRelativeResize="0"/>
            <p:nvPr/>
          </p:nvPicPr>
          <p:blipFill rotWithShape="1">
            <a:blip r:embed="rId3">
              <a:alphaModFix/>
            </a:blip>
            <a:srcRect b="0" l="0" r="0" t="0"/>
            <a:stretch/>
          </p:blipFill>
          <p:spPr>
            <a:xfrm>
              <a:off x="179500" y="1676575"/>
              <a:ext cx="4464000" cy="2831734"/>
            </a:xfrm>
            <a:prstGeom prst="rect">
              <a:avLst/>
            </a:prstGeom>
            <a:noFill/>
            <a:ln>
              <a:noFill/>
            </a:ln>
          </p:spPr>
        </p:pic>
        <p:pic>
          <p:nvPicPr>
            <p:cNvPr id="721" name="Shape 721"/>
            <p:cNvPicPr preferRelativeResize="0"/>
            <p:nvPr/>
          </p:nvPicPr>
          <p:blipFill rotWithShape="1">
            <a:blip r:embed="rId4">
              <a:alphaModFix/>
            </a:blip>
            <a:srcRect b="6545" l="1012" r="1625" t="7558"/>
            <a:stretch/>
          </p:blipFill>
          <p:spPr>
            <a:xfrm>
              <a:off x="209500" y="2070350"/>
              <a:ext cx="4434000" cy="2409225"/>
            </a:xfrm>
            <a:prstGeom prst="rect">
              <a:avLst/>
            </a:prstGeom>
            <a:noFill/>
            <a:ln>
              <a:noFill/>
            </a:ln>
          </p:spPr>
        </p:pic>
        <p:pic>
          <p:nvPicPr>
            <p:cNvPr id="722" name="Shape 722"/>
            <p:cNvPicPr preferRelativeResize="0"/>
            <p:nvPr/>
          </p:nvPicPr>
          <p:blipFill>
            <a:blip r:embed="rId5">
              <a:alphaModFix/>
            </a:blip>
            <a:stretch>
              <a:fillRect/>
            </a:stretch>
          </p:blipFill>
          <p:spPr>
            <a:xfrm>
              <a:off x="179500" y="2109400"/>
              <a:ext cx="2075700" cy="2370175"/>
            </a:xfrm>
            <a:prstGeom prst="rect">
              <a:avLst/>
            </a:prstGeom>
            <a:noFill/>
            <a:ln>
              <a:noFill/>
            </a:ln>
          </p:spPr>
        </p:pic>
        <p:pic>
          <p:nvPicPr>
            <p:cNvPr id="723" name="Shape 723"/>
            <p:cNvPicPr preferRelativeResize="0"/>
            <p:nvPr/>
          </p:nvPicPr>
          <p:blipFill>
            <a:blip r:embed="rId5">
              <a:alphaModFix/>
            </a:blip>
            <a:stretch>
              <a:fillRect/>
            </a:stretch>
          </p:blipFill>
          <p:spPr>
            <a:xfrm>
              <a:off x="179500" y="1628850"/>
              <a:ext cx="4464000" cy="480550"/>
            </a:xfrm>
            <a:prstGeom prst="rect">
              <a:avLst/>
            </a:prstGeom>
            <a:noFill/>
            <a:ln>
              <a:noFill/>
            </a:ln>
          </p:spPr>
        </p:pic>
      </p:grpSp>
      <p:pic>
        <p:nvPicPr>
          <p:cNvPr id="724" name="Shape 724"/>
          <p:cNvPicPr preferRelativeResize="0"/>
          <p:nvPr/>
        </p:nvPicPr>
        <p:blipFill>
          <a:blip r:embed="rId6">
            <a:alphaModFix/>
          </a:blip>
          <a:stretch>
            <a:fillRect/>
          </a:stretch>
        </p:blipFill>
        <p:spPr>
          <a:xfrm>
            <a:off x="179500" y="1829775"/>
            <a:ext cx="3317418" cy="2237550"/>
          </a:xfrm>
          <a:prstGeom prst="rect">
            <a:avLst/>
          </a:prstGeom>
          <a:noFill/>
          <a:ln>
            <a:noFill/>
          </a:ln>
        </p:spPr>
      </p:pic>
      <p:pic>
        <p:nvPicPr>
          <p:cNvPr id="725" name="Shape 725"/>
          <p:cNvPicPr preferRelativeResize="0"/>
          <p:nvPr/>
        </p:nvPicPr>
        <p:blipFill>
          <a:blip r:embed="rId7">
            <a:alphaModFix/>
          </a:blip>
          <a:stretch>
            <a:fillRect/>
          </a:stretch>
        </p:blipFill>
        <p:spPr>
          <a:xfrm>
            <a:off x="179500" y="1829775"/>
            <a:ext cx="3357375" cy="223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31" name="Shape 73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32" name="Shape 73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33" name="Shape 73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34" name="Shape 73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35" name="Shape 735"/>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위치 이동</a:t>
            </a:r>
            <a:endParaRPr b="1">
              <a:solidFill>
                <a:srgbClr val="3F3F3F"/>
              </a:solidFill>
            </a:endParaRPr>
          </a:p>
        </p:txBody>
      </p:sp>
      <p:sp>
        <p:nvSpPr>
          <p:cNvPr id="736" name="Shape 736"/>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 UI 화면에서 가상 패드를 드래그 하면 캐릭터의 위치를 이동시킬 수 있습니다.</a:t>
            </a:r>
            <a:br>
              <a:rPr lang="en-US" sz="1000"/>
            </a:br>
            <a:endParaRPr sz="1000"/>
          </a:p>
          <a:p>
            <a:pPr indent="-292100" lvl="0" marL="457200" rtl="0">
              <a:spcBef>
                <a:spcPts val="0"/>
              </a:spcBef>
              <a:spcAft>
                <a:spcPts val="0"/>
              </a:spcAft>
              <a:buSzPts val="1000"/>
              <a:buAutoNum type="arabicPeriod"/>
            </a:pPr>
            <a:r>
              <a:rPr lang="en-US" sz="1000"/>
              <a:t>이동하는 동안에는 자동 공격은 하지 않으며, 기술 사용,</a:t>
            </a:r>
            <a:br>
              <a:rPr lang="en-US" sz="1000"/>
            </a:br>
            <a:r>
              <a:rPr lang="en-US" sz="1000"/>
              <a:t>이동 명령을 할 수 없습니다.</a:t>
            </a:r>
            <a:endParaRPr sz="1000"/>
          </a:p>
        </p:txBody>
      </p:sp>
      <p:grpSp>
        <p:nvGrpSpPr>
          <p:cNvPr id="737" name="Shape 737"/>
          <p:cNvGrpSpPr/>
          <p:nvPr/>
        </p:nvGrpSpPr>
        <p:grpSpPr>
          <a:xfrm>
            <a:off x="1322514" y="4082288"/>
            <a:ext cx="3268068" cy="2079276"/>
            <a:chOff x="179502" y="1933725"/>
            <a:chExt cx="3357375" cy="2065438"/>
          </a:xfrm>
        </p:grpSpPr>
        <p:pic>
          <p:nvPicPr>
            <p:cNvPr id="738" name="Shape 738"/>
            <p:cNvPicPr preferRelativeResize="0"/>
            <p:nvPr/>
          </p:nvPicPr>
          <p:blipFill rotWithShape="1">
            <a:blip r:embed="rId3">
              <a:alphaModFix/>
            </a:blip>
            <a:srcRect b="0" l="0" r="0" t="0"/>
            <a:stretch/>
          </p:blipFill>
          <p:spPr>
            <a:xfrm>
              <a:off x="179502" y="1967960"/>
              <a:ext cx="3357374" cy="2031203"/>
            </a:xfrm>
            <a:prstGeom prst="rect">
              <a:avLst/>
            </a:prstGeom>
            <a:noFill/>
            <a:ln>
              <a:noFill/>
            </a:ln>
          </p:spPr>
        </p:pic>
        <p:pic>
          <p:nvPicPr>
            <p:cNvPr id="739" name="Shape 739"/>
            <p:cNvPicPr preferRelativeResize="0"/>
            <p:nvPr/>
          </p:nvPicPr>
          <p:blipFill rotWithShape="1">
            <a:blip r:embed="rId4">
              <a:alphaModFix/>
            </a:blip>
            <a:srcRect b="6545" l="1012" r="1625" t="7558"/>
            <a:stretch/>
          </p:blipFill>
          <p:spPr>
            <a:xfrm>
              <a:off x="202065" y="2250415"/>
              <a:ext cx="3334812" cy="1728137"/>
            </a:xfrm>
            <a:prstGeom prst="rect">
              <a:avLst/>
            </a:prstGeom>
            <a:noFill/>
            <a:ln>
              <a:noFill/>
            </a:ln>
          </p:spPr>
        </p:pic>
        <p:pic>
          <p:nvPicPr>
            <p:cNvPr id="740" name="Shape 740"/>
            <p:cNvPicPr preferRelativeResize="0"/>
            <p:nvPr/>
          </p:nvPicPr>
          <p:blipFill>
            <a:blip r:embed="rId5">
              <a:alphaModFix/>
            </a:blip>
            <a:stretch>
              <a:fillRect/>
            </a:stretch>
          </p:blipFill>
          <p:spPr>
            <a:xfrm>
              <a:off x="1725276" y="2278425"/>
              <a:ext cx="1811100" cy="1700125"/>
            </a:xfrm>
            <a:prstGeom prst="rect">
              <a:avLst/>
            </a:prstGeom>
            <a:noFill/>
            <a:ln>
              <a:noFill/>
            </a:ln>
          </p:spPr>
        </p:pic>
        <p:pic>
          <p:nvPicPr>
            <p:cNvPr id="741" name="Shape 741"/>
            <p:cNvPicPr preferRelativeResize="0"/>
            <p:nvPr/>
          </p:nvPicPr>
          <p:blipFill>
            <a:blip r:embed="rId5">
              <a:alphaModFix/>
            </a:blip>
            <a:stretch>
              <a:fillRect/>
            </a:stretch>
          </p:blipFill>
          <p:spPr>
            <a:xfrm>
              <a:off x="202075" y="1933725"/>
              <a:ext cx="3334800" cy="344700"/>
            </a:xfrm>
            <a:prstGeom prst="rect">
              <a:avLst/>
            </a:prstGeom>
            <a:noFill/>
            <a:ln>
              <a:noFill/>
            </a:ln>
          </p:spPr>
        </p:pic>
      </p:grpSp>
      <p:pic>
        <p:nvPicPr>
          <p:cNvPr id="742" name="Shape 742"/>
          <p:cNvPicPr preferRelativeResize="0"/>
          <p:nvPr/>
        </p:nvPicPr>
        <p:blipFill>
          <a:blip r:embed="rId6">
            <a:alphaModFix/>
          </a:blip>
          <a:stretch>
            <a:fillRect/>
          </a:stretch>
        </p:blipFill>
        <p:spPr>
          <a:xfrm>
            <a:off x="124050" y="1724725"/>
            <a:ext cx="4069460" cy="2342600"/>
          </a:xfrm>
          <a:prstGeom prst="rect">
            <a:avLst/>
          </a:prstGeom>
          <a:noFill/>
          <a:ln>
            <a:noFill/>
          </a:ln>
        </p:spPr>
      </p:pic>
      <p:sp>
        <p:nvSpPr>
          <p:cNvPr id="743" name="Shape 743"/>
          <p:cNvSpPr/>
          <p:nvPr/>
        </p:nvSpPr>
        <p:spPr>
          <a:xfrm rot="2972038">
            <a:off x="1336153" y="2494735"/>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grpSp>
        <p:nvGrpSpPr>
          <p:cNvPr id="744" name="Shape 744"/>
          <p:cNvGrpSpPr/>
          <p:nvPr/>
        </p:nvGrpSpPr>
        <p:grpSpPr>
          <a:xfrm>
            <a:off x="622300" y="2956000"/>
            <a:ext cx="493200" cy="493200"/>
            <a:chOff x="5662625" y="2896025"/>
            <a:chExt cx="493200" cy="493200"/>
          </a:xfrm>
        </p:grpSpPr>
        <p:sp>
          <p:nvSpPr>
            <p:cNvPr id="745" name="Shape 745"/>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747" name="Shape 747"/>
          <p:cNvPicPr preferRelativeResize="0"/>
          <p:nvPr/>
        </p:nvPicPr>
        <p:blipFill>
          <a:blip r:embed="rId7">
            <a:alphaModFix/>
          </a:blip>
          <a:stretch>
            <a:fillRect/>
          </a:stretch>
        </p:blipFill>
        <p:spPr>
          <a:xfrm>
            <a:off x="124044" y="1724725"/>
            <a:ext cx="4176599" cy="23548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3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53" name="Shape 75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54" name="Shape 75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55" name="Shape 75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56" name="Shape 75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57" name="Shape 75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몬스터 처치</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58" name="Shape 758"/>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공격을 받아 몬스터의 체력이 다 닳으면 해당 몬스터가 처치됩니다.</a:t>
            </a:r>
            <a:br>
              <a:rPr lang="en-US" sz="1000"/>
            </a:br>
            <a:endParaRPr sz="1000"/>
          </a:p>
          <a:p>
            <a:pPr indent="-292100" lvl="0" marL="457200" rtl="0">
              <a:spcBef>
                <a:spcPts val="0"/>
              </a:spcBef>
              <a:spcAft>
                <a:spcPts val="0"/>
              </a:spcAft>
              <a:buSzPts val="1000"/>
              <a:buAutoNum type="arabicPeriod"/>
            </a:pPr>
            <a:r>
              <a:rPr lang="en-US" sz="1000"/>
              <a:t>몬스터가 처치되면 마나를 얻을 수 있습니다.</a:t>
            </a:r>
            <a:br>
              <a:rPr lang="en-US" sz="1000"/>
            </a:br>
            <a:endParaRPr sz="1000"/>
          </a:p>
          <a:p>
            <a:pPr indent="-292100" lvl="0" marL="457200" rtl="0">
              <a:spcBef>
                <a:spcPts val="0"/>
              </a:spcBef>
              <a:spcAft>
                <a:spcPts val="0"/>
              </a:spcAft>
              <a:buSzPts val="1000"/>
              <a:buAutoNum type="arabicPeriod"/>
            </a:pPr>
            <a:r>
              <a:rPr lang="en-US" sz="1000"/>
              <a:t>한 라운드의 모든 몬스터가 처치되면, 라운드가 종료되고</a:t>
            </a:r>
            <a:br>
              <a:rPr lang="en-US" sz="1000"/>
            </a:br>
            <a:r>
              <a:rPr lang="en-US" sz="1000"/>
              <a:t>잠깐의 대기 시간 후 다음 라운드가 시작됩니다.</a:t>
            </a:r>
            <a:br>
              <a:rPr lang="en-US" sz="1000"/>
            </a:br>
            <a:endParaRPr sz="1000"/>
          </a:p>
          <a:p>
            <a:pPr indent="-292100" lvl="0" marL="457200" rtl="0">
              <a:spcBef>
                <a:spcPts val="0"/>
              </a:spcBef>
              <a:spcAft>
                <a:spcPts val="0"/>
              </a:spcAft>
              <a:buSzPts val="1000"/>
              <a:buAutoNum type="arabicPeriod"/>
            </a:pPr>
            <a:r>
              <a:rPr lang="en-US" sz="1000"/>
              <a:t>처치하지 못 한 몬스터가 목적지에 도달하면, 감염도가 상승하고, 감염도가 일정량 이상 올라가면, 스테이지를 실패하게됩니다.</a:t>
            </a:r>
            <a:endParaRPr sz="1000"/>
          </a:p>
        </p:txBody>
      </p:sp>
      <p:pic>
        <p:nvPicPr>
          <p:cNvPr id="759" name="Shape 759"/>
          <p:cNvPicPr preferRelativeResize="0"/>
          <p:nvPr/>
        </p:nvPicPr>
        <p:blipFill>
          <a:blip r:embed="rId3">
            <a:alphaModFix/>
          </a:blip>
          <a:stretch>
            <a:fillRect/>
          </a:stretch>
        </p:blipFill>
        <p:spPr>
          <a:xfrm>
            <a:off x="1398700" y="2515575"/>
            <a:ext cx="3295941" cy="2237551"/>
          </a:xfrm>
          <a:prstGeom prst="rect">
            <a:avLst/>
          </a:prstGeom>
          <a:noFill/>
          <a:ln>
            <a:noFill/>
          </a:ln>
        </p:spPr>
      </p:pic>
      <p:grpSp>
        <p:nvGrpSpPr>
          <p:cNvPr id="760" name="Shape 760"/>
          <p:cNvGrpSpPr/>
          <p:nvPr/>
        </p:nvGrpSpPr>
        <p:grpSpPr>
          <a:xfrm>
            <a:off x="148689" y="1859841"/>
            <a:ext cx="1677614" cy="523187"/>
            <a:chOff x="146225" y="1721575"/>
            <a:chExt cx="1931400" cy="656775"/>
          </a:xfrm>
        </p:grpSpPr>
        <p:pic>
          <p:nvPicPr>
            <p:cNvPr id="761" name="Shape 761"/>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62" name="Shape 762"/>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9</a:t>
              </a:r>
              <a:endParaRPr sz="2500">
                <a:solidFill>
                  <a:schemeClr val="lt1"/>
                </a:solidFill>
              </a:endParaRPr>
            </a:p>
          </p:txBody>
        </p:sp>
        <p:sp>
          <p:nvSpPr>
            <p:cNvPr id="763" name="Shape 763"/>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Shape 76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69" name="Shape 76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70" name="Shape 77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71" name="Shape 77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72" name="Shape 77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73" name="Shape 773"/>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업그레이드</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74" name="Shape 774"/>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플레이어가 몬스터를 처치하거나 한 라운드를 클리어하면,</a:t>
            </a:r>
            <a:br>
              <a:rPr lang="en-US" sz="1000"/>
            </a:br>
            <a:r>
              <a:rPr lang="en-US" sz="1000"/>
              <a:t>마나를 얻을 수 있습니다.</a:t>
            </a:r>
            <a:br>
              <a:rPr lang="en-US" sz="1000"/>
            </a:br>
            <a:endParaRPr sz="1000"/>
          </a:p>
          <a:p>
            <a:pPr indent="-292100" lvl="0" marL="457200" rtl="0">
              <a:spcBef>
                <a:spcPts val="0"/>
              </a:spcBef>
              <a:spcAft>
                <a:spcPts val="0"/>
              </a:spcAft>
              <a:buSzPts val="1000"/>
              <a:buAutoNum type="arabicPeriod"/>
            </a:pPr>
            <a:r>
              <a:rPr lang="en-US" sz="1000"/>
              <a:t>마나는 모든 팀원들이 같이 공유하여 사용하는 자원입니다.</a:t>
            </a:r>
            <a:br>
              <a:rPr lang="en-US" sz="1000"/>
            </a:br>
            <a:endParaRPr sz="1000"/>
          </a:p>
          <a:p>
            <a:pPr indent="-292100" lvl="0" marL="457200" rtl="0">
              <a:spcBef>
                <a:spcPts val="0"/>
              </a:spcBef>
              <a:spcAft>
                <a:spcPts val="0"/>
              </a:spcAft>
              <a:buSzPts val="1000"/>
              <a:buAutoNum type="arabicPeriod"/>
            </a:pPr>
            <a:r>
              <a:rPr lang="en-US" sz="1000"/>
              <a:t>마나를 소모하여 캐릭터의 능력치를 올릴 수 있습니다.</a:t>
            </a:r>
            <a:br>
              <a:rPr lang="en-US" sz="1000"/>
            </a:br>
            <a:endParaRPr sz="1000"/>
          </a:p>
          <a:p>
            <a:pPr indent="-292100" lvl="0" marL="457200" rtl="0">
              <a:spcBef>
                <a:spcPts val="0"/>
              </a:spcBef>
              <a:spcAft>
                <a:spcPts val="0"/>
              </a:spcAft>
              <a:buSzPts val="1000"/>
              <a:buAutoNum type="arabicPeriod"/>
            </a:pPr>
            <a:r>
              <a:rPr lang="en-US" sz="1000"/>
              <a:t>업그레이드 된 캐릭터의 능력치는 한 스테이지 동안 유지됩니다. </a:t>
            </a:r>
            <a:endParaRPr sz="1000"/>
          </a:p>
        </p:txBody>
      </p:sp>
      <p:pic>
        <p:nvPicPr>
          <p:cNvPr id="775" name="Shape 775"/>
          <p:cNvPicPr preferRelativeResize="0"/>
          <p:nvPr/>
        </p:nvPicPr>
        <p:blipFill>
          <a:blip r:embed="rId3">
            <a:alphaModFix/>
          </a:blip>
          <a:stretch>
            <a:fillRect/>
          </a:stretch>
        </p:blipFill>
        <p:spPr>
          <a:xfrm>
            <a:off x="1631600" y="4407799"/>
            <a:ext cx="3152375" cy="1235075"/>
          </a:xfrm>
          <a:prstGeom prst="rect">
            <a:avLst/>
          </a:prstGeom>
          <a:noFill/>
          <a:ln>
            <a:noFill/>
          </a:ln>
        </p:spPr>
      </p:pic>
      <p:grpSp>
        <p:nvGrpSpPr>
          <p:cNvPr id="776" name="Shape 776"/>
          <p:cNvGrpSpPr/>
          <p:nvPr/>
        </p:nvGrpSpPr>
        <p:grpSpPr>
          <a:xfrm>
            <a:off x="146222" y="1855116"/>
            <a:ext cx="1677614" cy="523187"/>
            <a:chOff x="146225" y="1721575"/>
            <a:chExt cx="1931400" cy="656775"/>
          </a:xfrm>
        </p:grpSpPr>
        <p:pic>
          <p:nvPicPr>
            <p:cNvPr id="777" name="Shape 777"/>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78" name="Shape 778"/>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500">
                  <a:solidFill>
                    <a:schemeClr val="lt1"/>
                  </a:solidFill>
                </a:rPr>
                <a:t>9</a:t>
              </a:r>
              <a:endParaRPr sz="2500">
                <a:solidFill>
                  <a:schemeClr val="lt1"/>
                </a:solidFill>
              </a:endParaRPr>
            </a:p>
          </p:txBody>
        </p:sp>
        <p:sp>
          <p:nvSpPr>
            <p:cNvPr id="779" name="Shape 779"/>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grpSp>
        <p:nvGrpSpPr>
          <p:cNvPr id="780" name="Shape 780"/>
          <p:cNvGrpSpPr/>
          <p:nvPr/>
        </p:nvGrpSpPr>
        <p:grpSpPr>
          <a:xfrm>
            <a:off x="146225" y="4351536"/>
            <a:ext cx="1702780" cy="572390"/>
            <a:chOff x="146227" y="3743553"/>
            <a:chExt cx="2071760" cy="692211"/>
          </a:xfrm>
        </p:grpSpPr>
        <p:pic>
          <p:nvPicPr>
            <p:cNvPr id="781" name="Shape 781"/>
            <p:cNvPicPr preferRelativeResize="0"/>
            <p:nvPr/>
          </p:nvPicPr>
          <p:blipFill>
            <a:blip r:embed="rId4">
              <a:alphaModFix/>
            </a:blip>
            <a:stretch>
              <a:fillRect/>
            </a:stretch>
          </p:blipFill>
          <p:spPr>
            <a:xfrm>
              <a:off x="146227" y="3820152"/>
              <a:ext cx="1711309" cy="615613"/>
            </a:xfrm>
            <a:prstGeom prst="rect">
              <a:avLst/>
            </a:prstGeom>
            <a:noFill/>
            <a:ln>
              <a:noFill/>
            </a:ln>
          </p:spPr>
        </p:pic>
        <p:sp>
          <p:nvSpPr>
            <p:cNvPr id="782" name="Shape 782"/>
            <p:cNvSpPr txBox="1"/>
            <p:nvPr/>
          </p:nvSpPr>
          <p:spPr>
            <a:xfrm>
              <a:off x="1065122" y="383580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8</a:t>
              </a:r>
              <a:endParaRPr sz="2500">
                <a:solidFill>
                  <a:schemeClr val="lt1"/>
                </a:solidFill>
              </a:endParaRPr>
            </a:p>
          </p:txBody>
        </p:sp>
        <p:sp>
          <p:nvSpPr>
            <p:cNvPr id="783" name="Shape 783"/>
            <p:cNvSpPr txBox="1"/>
            <p:nvPr/>
          </p:nvSpPr>
          <p:spPr>
            <a:xfrm>
              <a:off x="1380087" y="374355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a:t>
              </a:r>
              <a:r>
                <a:rPr lang="en-US" sz="1500">
                  <a:solidFill>
                    <a:schemeClr val="lt1"/>
                  </a:solidFill>
                </a:rPr>
                <a:t>1</a:t>
              </a:r>
              <a:endParaRPr sz="1500">
                <a:solidFill>
                  <a:schemeClr val="lt1"/>
                </a:solidFill>
              </a:endParaRPr>
            </a:p>
          </p:txBody>
        </p:sp>
      </p:grpSp>
      <p:pic>
        <p:nvPicPr>
          <p:cNvPr id="784" name="Shape 784"/>
          <p:cNvPicPr preferRelativeResize="0"/>
          <p:nvPr/>
        </p:nvPicPr>
        <p:blipFill>
          <a:blip r:embed="rId5">
            <a:alphaModFix/>
          </a:blip>
          <a:stretch>
            <a:fillRect/>
          </a:stretch>
        </p:blipFill>
        <p:spPr>
          <a:xfrm>
            <a:off x="1605300" y="1833925"/>
            <a:ext cx="3085874" cy="2056600"/>
          </a:xfrm>
          <a:prstGeom prst="rect">
            <a:avLst/>
          </a:prstGeom>
          <a:noFill/>
          <a:ln>
            <a:noFill/>
          </a:ln>
        </p:spPr>
      </p:pic>
      <p:sp>
        <p:nvSpPr>
          <p:cNvPr id="785" name="Shape 785"/>
          <p:cNvSpPr/>
          <p:nvPr/>
        </p:nvSpPr>
        <p:spPr>
          <a:xfrm>
            <a:off x="4477600" y="4504225"/>
            <a:ext cx="165900" cy="158100"/>
          </a:xfrm>
          <a:prstGeom prst="ellipse">
            <a:avLst/>
          </a:prstGeom>
          <a:solidFill>
            <a:srgbClr val="FF0000"/>
          </a:solid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86" name="Shape 786"/>
          <p:cNvCxnSpPr>
            <a:stCxn id="785" idx="7"/>
          </p:cNvCxnSpPr>
          <p:nvPr/>
        </p:nvCxnSpPr>
        <p:spPr>
          <a:xfrm flipH="1" rot="10800000">
            <a:off x="4619205" y="4331778"/>
            <a:ext cx="199200" cy="195600"/>
          </a:xfrm>
          <a:prstGeom prst="straightConnector1">
            <a:avLst/>
          </a:prstGeom>
          <a:noFill/>
          <a:ln cap="flat" cmpd="sng" w="9525">
            <a:solidFill>
              <a:srgbClr val="FF0000"/>
            </a:solidFill>
            <a:prstDash val="solid"/>
            <a:round/>
            <a:headEnd len="lg" w="lg" type="none"/>
            <a:tailEnd len="lg" w="lg" type="triangle"/>
          </a:ln>
        </p:spPr>
      </p:cxnSp>
      <p:sp>
        <p:nvSpPr>
          <p:cNvPr id="787" name="Shape 787"/>
          <p:cNvSpPr txBox="1"/>
          <p:nvPr/>
        </p:nvSpPr>
        <p:spPr>
          <a:xfrm>
            <a:off x="4794225" y="4077825"/>
            <a:ext cx="745500" cy="38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solidFill>
                  <a:srgbClr val="FF0000"/>
                </a:solidFill>
              </a:rPr>
              <a:t>touch</a:t>
            </a:r>
            <a:endParaRPr sz="12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Shape 79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93" name="Shape 79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94" name="Shape 79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95" name="Shape 79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96" name="Shape 79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97" name="Shape 797"/>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Character State</a:t>
            </a:r>
            <a:endParaRPr b="1">
              <a:solidFill>
                <a:srgbClr val="3F3F3F"/>
              </a:solidFill>
            </a:endParaRPr>
          </a:p>
        </p:txBody>
      </p:sp>
      <p:pic>
        <p:nvPicPr>
          <p:cNvPr id="798" name="Shape 798"/>
          <p:cNvPicPr preferRelativeResize="0"/>
          <p:nvPr/>
        </p:nvPicPr>
        <p:blipFill>
          <a:blip r:embed="rId3">
            <a:alphaModFix/>
          </a:blip>
          <a:stretch>
            <a:fillRect/>
          </a:stretch>
        </p:blipFill>
        <p:spPr>
          <a:xfrm>
            <a:off x="304800" y="1781250"/>
            <a:ext cx="8620125" cy="4667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차후 계획</a:t>
            </a:r>
            <a:endParaRPr sz="2800">
              <a:solidFill>
                <a:srgbClr val="595959"/>
              </a:solidFill>
              <a:latin typeface="Arial"/>
              <a:ea typeface="Arial"/>
              <a:cs typeface="Arial"/>
              <a:sym typeface="Arial"/>
            </a:endParaRPr>
          </a:p>
        </p:txBody>
      </p:sp>
      <p:sp>
        <p:nvSpPr>
          <p:cNvPr id="804" name="Shape 80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고려 사항</a:t>
            </a:r>
            <a:endParaRPr/>
          </a:p>
        </p:txBody>
      </p:sp>
      <p:cxnSp>
        <p:nvCxnSpPr>
          <p:cNvPr id="805" name="Shape 80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806" name="Shape 80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4</a:t>
            </a:r>
            <a:endParaRPr/>
          </a:p>
        </p:txBody>
      </p:sp>
      <p:cxnSp>
        <p:nvCxnSpPr>
          <p:cNvPr id="807" name="Shape 80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grpSp>
        <p:nvGrpSpPr>
          <p:cNvPr id="808" name="Shape 808"/>
          <p:cNvGrpSpPr/>
          <p:nvPr/>
        </p:nvGrpSpPr>
        <p:grpSpPr>
          <a:xfrm>
            <a:off x="179466" y="1988934"/>
            <a:ext cx="8378970" cy="4040757"/>
            <a:chOff x="179512" y="1988842"/>
            <a:chExt cx="2232308" cy="1584300"/>
          </a:xfrm>
        </p:grpSpPr>
        <p:sp>
          <p:nvSpPr>
            <p:cNvPr id="809" name="Shape 809"/>
            <p:cNvSpPr/>
            <p:nvPr/>
          </p:nvSpPr>
          <p:spPr>
            <a:xfrm>
              <a:off x="179512" y="1988842"/>
              <a:ext cx="2232300" cy="1584300"/>
            </a:xfrm>
            <a:prstGeom prst="rect">
              <a:avLst/>
            </a:prstGeom>
            <a:solidFill>
              <a:srgbClr val="0C0C0C">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0" name="Shape 810"/>
            <p:cNvSpPr txBox="1"/>
            <p:nvPr/>
          </p:nvSpPr>
          <p:spPr>
            <a:xfrm>
              <a:off x="251520" y="2154567"/>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1. 모바일과 PC 간 통신 Delay</a:t>
              </a:r>
              <a:endParaRPr>
                <a:solidFill>
                  <a:srgbClr val="FF6E57"/>
                </a:solidFill>
              </a:endParaRPr>
            </a:p>
            <a:p>
              <a:pPr indent="-342900" lvl="0" marL="342900" rtl="0">
                <a:spcBef>
                  <a:spcPts val="0"/>
                </a:spcBef>
                <a:spcAft>
                  <a:spcPts val="0"/>
                </a:spcAft>
                <a:buNone/>
              </a:pPr>
              <a:r>
                <a:t/>
              </a:r>
              <a:endParaRPr sz="1050">
                <a:solidFill>
                  <a:schemeClr val="lt1"/>
                </a:solidFill>
              </a:endParaRPr>
            </a:p>
            <a:p>
              <a:pPr indent="457200" lvl="0" marL="0" rtl="0">
                <a:spcBef>
                  <a:spcPts val="0"/>
                </a:spcBef>
                <a:spcAft>
                  <a:spcPts val="0"/>
                </a:spcAft>
                <a:buNone/>
              </a:pPr>
              <a:r>
                <a:rPr lang="en-US" sz="1050">
                  <a:solidFill>
                    <a:schemeClr val="lt1"/>
                  </a:solidFill>
                </a:rPr>
                <a:t>움직임이 과하게 필요하지 않고 자동공격 지원으로 액션 또는 RPG 장르와 같은 반응속도를 요구하지 않는 게임</a:t>
              </a:r>
              <a:endParaRPr sz="1050">
                <a:solidFill>
                  <a:schemeClr val="lt1"/>
                </a:solidFill>
              </a:endParaRPr>
            </a:p>
            <a:p>
              <a:pPr indent="457200" lvl="0" marL="0" rtl="0">
                <a:spcBef>
                  <a:spcPts val="0"/>
                </a:spcBef>
                <a:spcAft>
                  <a:spcPts val="0"/>
                </a:spcAft>
                <a:buNone/>
              </a:pPr>
              <a:r>
                <a:rPr lang="en-US" sz="1050">
                  <a:solidFill>
                    <a:schemeClr val="lt1"/>
                  </a:solidFill>
                </a:rPr>
                <a:t>매 시간 즉각적으로 캐릭터를 움직일 수 있는 컨트롤러와 달리 행동과 다른 행동 사이에 텀이 있어 유저가 통신 Delay를 덜 느낌</a:t>
              </a:r>
              <a:endParaRPr sz="1050">
                <a:solidFill>
                  <a:schemeClr val="lt1"/>
                </a:solidFill>
              </a:endParaRPr>
            </a:p>
            <a:p>
              <a:pPr indent="457200" lvl="0" marL="0" rtl="0">
                <a:spcBef>
                  <a:spcPts val="0"/>
                </a:spcBef>
                <a:spcAft>
                  <a:spcPts val="0"/>
                </a:spcAft>
                <a:buNone/>
              </a:pPr>
              <a:r>
                <a:rPr lang="en-US" sz="1050">
                  <a:solidFill>
                    <a:schemeClr val="lt1"/>
                  </a:solidFill>
                </a:rPr>
                <a:t>딜레이를 고려하여 몬스터의 이동 속도 및 공격 범위를 조정</a:t>
              </a:r>
              <a:endParaRPr sz="1050">
                <a:solidFill>
                  <a:schemeClr val="lt1"/>
                </a:solidFill>
              </a:endParaRPr>
            </a:p>
            <a:p>
              <a:pPr indent="457200" lvl="0" marL="0" rtl="0">
                <a:spcBef>
                  <a:spcPts val="0"/>
                </a:spcBef>
                <a:spcAft>
                  <a:spcPts val="0"/>
                </a:spcAft>
                <a:buNone/>
              </a:pPr>
              <a:r>
                <a:rPr lang="en-US" sz="1050">
                  <a:solidFill>
                    <a:schemeClr val="lt1"/>
                  </a:solidFill>
                </a:rPr>
                <a:t>게임 진행 속도를 조정하여 Delay로 인한 영향 최소화</a:t>
              </a:r>
              <a:endParaRPr sz="1050">
                <a:solidFill>
                  <a:schemeClr val="lt1"/>
                </a:solidFill>
              </a:endParaRPr>
            </a:p>
          </p:txBody>
        </p:sp>
        <p:sp>
          <p:nvSpPr>
            <p:cNvPr id="811" name="Shape 811"/>
            <p:cNvSpPr txBox="1"/>
            <p:nvPr/>
          </p:nvSpPr>
          <p:spPr>
            <a:xfrm>
              <a:off x="251520" y="2808950"/>
              <a:ext cx="2160300" cy="703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2. PC간 통신 Delay</a:t>
              </a:r>
              <a:endParaRPr>
                <a:solidFill>
                  <a:srgbClr val="FF6E57"/>
                </a:solidFill>
              </a:endParaRPr>
            </a:p>
            <a:p>
              <a:pPr indent="-342900" lvl="0" marL="342900" rtl="0">
                <a:spcBef>
                  <a:spcPts val="0"/>
                </a:spcBef>
                <a:spcAft>
                  <a:spcPts val="0"/>
                </a:spcAft>
                <a:buClr>
                  <a:schemeClr val="dk1"/>
                </a:buClr>
                <a:buFont typeface="Arial"/>
                <a:buNone/>
              </a:pPr>
              <a:r>
                <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데이터를 각 클라에서 처리해 전송량 및 딜레이 최소화</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각 클라에서 처리 할 경우 생기는 문제점으로 동시에 사용하는 자원과 몬스터 HP등의 차이 (동기화)</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게임 장르 특성상 상단에 작성된것처럼 빠른 반응속도를 요구하지 않음</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몬스터의 체력은 남은 체력 양을 보내는 것이 아니라 변동될 체력 양을 전송함으로써 게임에 지장 없게함</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공유자원은 PC간 전송시간을 고려한 딜레이를 줘 해결</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캐릭터에 애니메이션이나 업그레이드 시간등을 줘 딜레이만 보이는 것을 방지함</a:t>
              </a:r>
              <a:endParaRPr sz="1050">
                <a:solidFill>
                  <a:schemeClr val="lt1"/>
                </a:solidFill>
              </a:endParaRPr>
            </a:p>
            <a:p>
              <a:pPr indent="0" lvl="0" marL="457200" rtl="0">
                <a:spcBef>
                  <a:spcPts val="0"/>
                </a:spcBef>
                <a:spcAft>
                  <a:spcPts val="0"/>
                </a:spcAft>
                <a:buClr>
                  <a:schemeClr val="dk1"/>
                </a:buClr>
                <a:buFont typeface="Arial"/>
                <a:buNone/>
              </a:pPr>
              <a:r>
                <a:t/>
              </a:r>
              <a:endParaRPr sz="1050">
                <a:solidFill>
                  <a:schemeClr val="lt1"/>
                </a:solidFill>
              </a:endParaRPr>
            </a:p>
            <a:p>
              <a:pPr indent="0" lvl="0" marL="0" marR="0" rtl="0" algn="l">
                <a:spcBef>
                  <a:spcPts val="0"/>
                </a:spcBef>
                <a:spcAft>
                  <a:spcPts val="0"/>
                </a:spcAft>
                <a:buNone/>
              </a:pPr>
              <a:r>
                <a:t/>
              </a:r>
              <a:endParaRPr sz="1050">
                <a:solidFill>
                  <a:schemeClr val="lt1"/>
                </a:solidFill>
              </a:endParaRPr>
            </a:p>
          </p:txBody>
        </p:sp>
        <p:cxnSp>
          <p:nvCxnSpPr>
            <p:cNvPr id="812" name="Shape 812"/>
            <p:cNvCxnSpPr/>
            <p:nvPr/>
          </p:nvCxnSpPr>
          <p:spPr>
            <a:xfrm>
              <a:off x="323518" y="2701916"/>
              <a:ext cx="2016300" cy="0"/>
            </a:xfrm>
            <a:prstGeom prst="straightConnector1">
              <a:avLst/>
            </a:prstGeom>
            <a:noFill/>
            <a:ln cap="flat" cmpd="sng" w="9525">
              <a:solidFill>
                <a:srgbClr val="7F7F7F"/>
              </a:solidFill>
              <a:prstDash val="solid"/>
              <a:round/>
              <a:headEnd len="med" w="med" type="none"/>
              <a:tailEnd len="med" w="med" type="none"/>
            </a:ln>
          </p:spPr>
        </p:cxnSp>
        <p:sp>
          <p:nvSpPr>
            <p:cNvPr id="813" name="Shape 813"/>
            <p:cNvSpPr/>
            <p:nvPr/>
          </p:nvSpPr>
          <p:spPr>
            <a:xfrm rot="-5400000">
              <a:off x="2022921" y="2017685"/>
              <a:ext cx="417600" cy="360000"/>
            </a:xfrm>
            <a:prstGeom prst="triangle">
              <a:avLst>
                <a:gd fmla="val 100000" name="adj"/>
              </a:avLst>
            </a:prstGeom>
            <a:solidFill>
              <a:schemeClr val="l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14" name="Shape 814"/>
          <p:cNvSpPr txBox="1"/>
          <p:nvPr/>
        </p:nvSpPr>
        <p:spPr>
          <a:xfrm>
            <a:off x="2034916" y="11671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Delay 문제 고려</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차후 계획</a:t>
            </a:r>
            <a:endParaRPr sz="2800">
              <a:solidFill>
                <a:srgbClr val="595959"/>
              </a:solidFill>
              <a:latin typeface="Arial"/>
              <a:ea typeface="Arial"/>
              <a:cs typeface="Arial"/>
              <a:sym typeface="Arial"/>
            </a:endParaRPr>
          </a:p>
        </p:txBody>
      </p:sp>
      <p:sp>
        <p:nvSpPr>
          <p:cNvPr id="820" name="Shape 82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a:t>
            </a:r>
            <a:r>
              <a:rPr lang="en-US" sz="1050">
                <a:solidFill>
                  <a:srgbClr val="595959"/>
                </a:solidFill>
              </a:rPr>
              <a:t>)  차후 계획</a:t>
            </a:r>
            <a:endParaRPr/>
          </a:p>
        </p:txBody>
      </p:sp>
      <p:cxnSp>
        <p:nvCxnSpPr>
          <p:cNvPr id="821" name="Shape 82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822" name="Shape 82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4</a:t>
            </a:r>
            <a:endParaRPr/>
          </a:p>
        </p:txBody>
      </p:sp>
      <p:cxnSp>
        <p:nvCxnSpPr>
          <p:cNvPr id="823" name="Shape 82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grpSp>
        <p:nvGrpSpPr>
          <p:cNvPr id="824" name="Shape 824"/>
          <p:cNvGrpSpPr/>
          <p:nvPr/>
        </p:nvGrpSpPr>
        <p:grpSpPr>
          <a:xfrm>
            <a:off x="179466" y="1988934"/>
            <a:ext cx="8378968" cy="4040757"/>
            <a:chOff x="179512" y="1988842"/>
            <a:chExt cx="2232308" cy="1584300"/>
          </a:xfrm>
        </p:grpSpPr>
        <p:sp>
          <p:nvSpPr>
            <p:cNvPr id="825" name="Shape 825"/>
            <p:cNvSpPr/>
            <p:nvPr/>
          </p:nvSpPr>
          <p:spPr>
            <a:xfrm>
              <a:off x="179512" y="1988842"/>
              <a:ext cx="2232300" cy="1584300"/>
            </a:xfrm>
            <a:prstGeom prst="rect">
              <a:avLst/>
            </a:prstGeom>
            <a:solidFill>
              <a:srgbClr val="0C0C0C">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6" name="Shape 826"/>
            <p:cNvSpPr txBox="1"/>
            <p:nvPr/>
          </p:nvSpPr>
          <p:spPr>
            <a:xfrm>
              <a:off x="251520" y="2060850"/>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1. 시스템 디자인</a:t>
              </a:r>
              <a:endParaRPr>
                <a:solidFill>
                  <a:srgbClr val="FF6E57"/>
                </a:solidFill>
              </a:endParaRPr>
            </a:p>
            <a:p>
              <a:pPr indent="-342900" lvl="0" marL="342900" rtl="0">
                <a:spcBef>
                  <a:spcPts val="0"/>
                </a:spcBef>
                <a:spcAft>
                  <a:spcPts val="0"/>
                </a:spcAft>
                <a:buNone/>
              </a:pPr>
              <a:r>
                <a:t/>
              </a:r>
              <a:endParaRPr sz="1050">
                <a:solidFill>
                  <a:schemeClr val="lt1"/>
                </a:solidFill>
              </a:endParaRPr>
            </a:p>
            <a:p>
              <a:pPr indent="-342900" lvl="0" marL="800100" rtl="0">
                <a:spcBef>
                  <a:spcPts val="0"/>
                </a:spcBef>
                <a:spcAft>
                  <a:spcPts val="0"/>
                </a:spcAft>
                <a:buNone/>
              </a:pPr>
              <a:r>
                <a:rPr lang="en-US" sz="1050">
                  <a:solidFill>
                    <a:schemeClr val="lt1"/>
                  </a:solidFill>
                </a:rPr>
                <a:t>세부 시스템 디자인</a:t>
              </a:r>
              <a:endParaRPr sz="1050">
                <a:solidFill>
                  <a:schemeClr val="lt1"/>
                </a:solidFill>
              </a:endParaRPr>
            </a:p>
            <a:p>
              <a:pPr indent="-342900" lvl="0" marL="800100" rtl="0">
                <a:spcBef>
                  <a:spcPts val="0"/>
                </a:spcBef>
                <a:spcAft>
                  <a:spcPts val="0"/>
                </a:spcAft>
                <a:buNone/>
              </a:pPr>
              <a:r>
                <a:rPr lang="en-US" sz="1050">
                  <a:solidFill>
                    <a:schemeClr val="lt1"/>
                  </a:solidFill>
                </a:rPr>
                <a:t>전투 시스템, UI 시스템, 특성, 기술, 능력치에 대한 자세한 명시</a:t>
              </a:r>
              <a:endParaRPr>
                <a:solidFill>
                  <a:srgbClr val="FF6E57"/>
                </a:solidFill>
              </a:endParaRPr>
            </a:p>
          </p:txBody>
        </p:sp>
        <p:sp>
          <p:nvSpPr>
            <p:cNvPr id="827" name="Shape 827"/>
            <p:cNvSpPr txBox="1"/>
            <p:nvPr/>
          </p:nvSpPr>
          <p:spPr>
            <a:xfrm>
              <a:off x="251520" y="2564906"/>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2. 레벨 디자인</a:t>
              </a:r>
              <a:endParaRPr>
                <a:solidFill>
                  <a:srgbClr val="FF6E57"/>
                </a:solidFill>
              </a:endParaRPr>
            </a:p>
            <a:p>
              <a:pPr indent="-342900" lvl="0" marL="342900" rtl="0">
                <a:spcBef>
                  <a:spcPts val="0"/>
                </a:spcBef>
                <a:spcAft>
                  <a:spcPts val="0"/>
                </a:spcAft>
                <a:buClr>
                  <a:schemeClr val="dk1"/>
                </a:buClr>
                <a:buFont typeface="Arial"/>
                <a:buNone/>
              </a:pPr>
              <a:r>
                <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스테이지 별 레벨 디자인, 캐릭터 레벨 및 스킬 디자인</a:t>
              </a:r>
              <a:endParaRPr sz="1050">
                <a:solidFill>
                  <a:schemeClr val="lt1"/>
                </a:solidFill>
              </a:endParaRPr>
            </a:p>
            <a:p>
              <a:pPr indent="0" lvl="0" marL="457200" rtl="0">
                <a:spcBef>
                  <a:spcPts val="0"/>
                </a:spcBef>
                <a:spcAft>
                  <a:spcPts val="0"/>
                </a:spcAft>
                <a:buClr>
                  <a:schemeClr val="dk1"/>
                </a:buClr>
                <a:buFont typeface="Arial"/>
                <a:buNone/>
              </a:pPr>
              <a:r>
                <a:t/>
              </a:r>
              <a:endParaRPr sz="1050">
                <a:solidFill>
                  <a:schemeClr val="lt1"/>
                </a:solidFill>
              </a:endParaRPr>
            </a:p>
            <a:p>
              <a:pPr indent="0" lvl="0" marL="0" marR="0" rtl="0" algn="l">
                <a:spcBef>
                  <a:spcPts val="0"/>
                </a:spcBef>
                <a:spcAft>
                  <a:spcPts val="0"/>
                </a:spcAft>
                <a:buNone/>
              </a:pPr>
              <a:r>
                <a:t/>
              </a:r>
              <a:endParaRPr sz="1050">
                <a:solidFill>
                  <a:schemeClr val="lt1"/>
                </a:solidFill>
              </a:endParaRPr>
            </a:p>
          </p:txBody>
        </p:sp>
        <p:sp>
          <p:nvSpPr>
            <p:cNvPr id="828" name="Shape 828"/>
            <p:cNvSpPr txBox="1"/>
            <p:nvPr/>
          </p:nvSpPr>
          <p:spPr>
            <a:xfrm>
              <a:off x="251520" y="3068962"/>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3. 모델링</a:t>
              </a:r>
              <a:endParaRPr/>
            </a:p>
            <a:p>
              <a:pPr indent="-342900" lvl="0" marL="342900" marR="0" rtl="0" algn="l">
                <a:spcBef>
                  <a:spcPts val="0"/>
                </a:spcBef>
                <a:spcAft>
                  <a:spcPts val="0"/>
                </a:spcAft>
                <a:buNone/>
              </a:pPr>
              <a:r>
                <a:rPr lang="en-US" sz="1050">
                  <a:solidFill>
                    <a:schemeClr val="lt1"/>
                  </a:solidFill>
                </a:rPr>
                <a:t>	</a:t>
              </a:r>
              <a:endParaRPr sz="1050">
                <a:solidFill>
                  <a:schemeClr val="lt1"/>
                </a:solidFill>
              </a:endParaRPr>
            </a:p>
            <a:p>
              <a:pPr indent="-342900" lvl="0" marL="800100" marR="0" rtl="0" algn="l">
                <a:spcBef>
                  <a:spcPts val="0"/>
                </a:spcBef>
                <a:spcAft>
                  <a:spcPts val="0"/>
                </a:spcAft>
                <a:buNone/>
              </a:pPr>
              <a:r>
                <a:rPr lang="en-US" sz="1050">
                  <a:solidFill>
                    <a:schemeClr val="lt1"/>
                  </a:solidFill>
                </a:rPr>
                <a:t>디자인에 따른 3D 모델링</a:t>
              </a:r>
              <a:endParaRPr sz="1050">
                <a:solidFill>
                  <a:schemeClr val="lt1"/>
                </a:solidFill>
              </a:endParaRPr>
            </a:p>
            <a:p>
              <a:pPr indent="-342900" lvl="0" marL="800100" marR="0" rtl="0" algn="l">
                <a:spcBef>
                  <a:spcPts val="0"/>
                </a:spcBef>
                <a:spcAft>
                  <a:spcPts val="0"/>
                </a:spcAft>
                <a:buNone/>
              </a:pPr>
              <a:r>
                <a:rPr lang="en-US" sz="1050">
                  <a:solidFill>
                    <a:schemeClr val="lt1"/>
                  </a:solidFill>
                </a:rPr>
                <a:t>캐릭터, 몬스터, 배경 순 </a:t>
              </a:r>
              <a:endParaRPr sz="1050">
                <a:solidFill>
                  <a:schemeClr val="lt1"/>
                </a:solidFill>
              </a:endParaRPr>
            </a:p>
          </p:txBody>
        </p:sp>
        <p:cxnSp>
          <p:nvCxnSpPr>
            <p:cNvPr id="829" name="Shape 829"/>
            <p:cNvCxnSpPr/>
            <p:nvPr/>
          </p:nvCxnSpPr>
          <p:spPr>
            <a:xfrm>
              <a:off x="323528" y="2564904"/>
              <a:ext cx="2016300" cy="0"/>
            </a:xfrm>
            <a:prstGeom prst="straightConnector1">
              <a:avLst/>
            </a:prstGeom>
            <a:noFill/>
            <a:ln cap="flat" cmpd="sng" w="9525">
              <a:solidFill>
                <a:srgbClr val="7F7F7F"/>
              </a:solidFill>
              <a:prstDash val="solid"/>
              <a:round/>
              <a:headEnd len="med" w="med" type="none"/>
              <a:tailEnd len="med" w="med" type="none"/>
            </a:ln>
          </p:spPr>
        </p:cxnSp>
        <p:cxnSp>
          <p:nvCxnSpPr>
            <p:cNvPr id="830" name="Shape 830"/>
            <p:cNvCxnSpPr/>
            <p:nvPr/>
          </p:nvCxnSpPr>
          <p:spPr>
            <a:xfrm>
              <a:off x="323528" y="3068960"/>
              <a:ext cx="2016300" cy="0"/>
            </a:xfrm>
            <a:prstGeom prst="straightConnector1">
              <a:avLst/>
            </a:prstGeom>
            <a:noFill/>
            <a:ln cap="flat" cmpd="sng" w="9525">
              <a:solidFill>
                <a:srgbClr val="7F7F7F"/>
              </a:solidFill>
              <a:prstDash val="solid"/>
              <a:round/>
              <a:headEnd len="med" w="med" type="none"/>
              <a:tailEnd len="med" w="med" type="none"/>
            </a:ln>
          </p:spPr>
        </p:cxnSp>
        <p:sp>
          <p:nvSpPr>
            <p:cNvPr id="831" name="Shape 831"/>
            <p:cNvSpPr/>
            <p:nvPr/>
          </p:nvSpPr>
          <p:spPr>
            <a:xfrm rot="-5400000">
              <a:off x="2022921" y="2017685"/>
              <a:ext cx="417600" cy="360000"/>
            </a:xfrm>
            <a:prstGeom prst="triangle">
              <a:avLst>
                <a:gd fmla="val 100000" name="adj"/>
              </a:avLst>
            </a:prstGeom>
            <a:solidFill>
              <a:schemeClr val="l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32" name="Shape 832"/>
          <p:cNvSpPr txBox="1"/>
          <p:nvPr/>
        </p:nvSpPr>
        <p:spPr>
          <a:xfrm>
            <a:off x="15442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기획 및 디자인, 모델링 방향</a:t>
            </a:r>
            <a:endParaRPr b="1">
              <a:solidFill>
                <a:srgbClr val="3F3F3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Shape 838"/>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9" name="Shape 839"/>
          <p:cNvSpPr txBox="1"/>
          <p:nvPr/>
        </p:nvSpPr>
        <p:spPr>
          <a:xfrm>
            <a:off x="2987824" y="2875583"/>
            <a:ext cx="3096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감사합니다.</a:t>
            </a:r>
            <a:endParaRPr sz="4400">
              <a:solidFill>
                <a:schemeClr val="lt1"/>
              </a:solidFill>
              <a:latin typeface="Arial"/>
              <a:ea typeface="Arial"/>
              <a:cs typeface="Arial"/>
              <a:sym typeface="Arial"/>
            </a:endParaRPr>
          </a:p>
        </p:txBody>
      </p:sp>
      <p:grpSp>
        <p:nvGrpSpPr>
          <p:cNvPr id="840" name="Shape 840"/>
          <p:cNvGrpSpPr/>
          <p:nvPr/>
        </p:nvGrpSpPr>
        <p:grpSpPr>
          <a:xfrm>
            <a:off x="179512" y="188640"/>
            <a:ext cx="8856900" cy="72008"/>
            <a:chOff x="179512" y="188640"/>
            <a:chExt cx="8856900" cy="72008"/>
          </a:xfrm>
        </p:grpSpPr>
        <p:cxnSp>
          <p:nvCxnSpPr>
            <p:cNvPr id="841" name="Shape 841"/>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42" name="Shape 842"/>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843" name="Shape 843"/>
          <p:cNvGrpSpPr/>
          <p:nvPr/>
        </p:nvGrpSpPr>
        <p:grpSpPr>
          <a:xfrm>
            <a:off x="179512" y="6597352"/>
            <a:ext cx="8856900" cy="72008"/>
            <a:chOff x="179512" y="6597352"/>
            <a:chExt cx="8856900" cy="72008"/>
          </a:xfrm>
        </p:grpSpPr>
        <p:cxnSp>
          <p:nvCxnSpPr>
            <p:cNvPr id="844" name="Shape 844"/>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45" name="Shape 845"/>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sp>
        <p:nvSpPr>
          <p:cNvPr id="220" name="Shape 22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주요 등장 인물 소개</a:t>
            </a:r>
            <a:endParaRPr/>
          </a:p>
        </p:txBody>
      </p:sp>
      <p:cxnSp>
        <p:nvCxnSpPr>
          <p:cNvPr id="221" name="Shape 22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22" name="Shape 22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23" name="Shape 22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24" name="Shape 224"/>
          <p:cNvSpPr txBox="1"/>
          <p:nvPr/>
        </p:nvSpPr>
        <p:spPr>
          <a:xfrm>
            <a:off x="323528" y="4103537"/>
            <a:ext cx="3096300" cy="83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rgbClr val="FF6E57"/>
                </a:solidFill>
              </a:rPr>
              <a:t>도서관 사서</a:t>
            </a:r>
            <a:endParaRPr>
              <a:solidFill>
                <a:schemeClr val="dk1"/>
              </a:solidFill>
            </a:endParaRPr>
          </a:p>
          <a:p>
            <a:pPr indent="0" lvl="0" marL="0" rtl="0" algn="ctr">
              <a:spcBef>
                <a:spcPts val="0"/>
              </a:spcBef>
              <a:spcAft>
                <a:spcPts val="0"/>
              </a:spcAft>
              <a:buClr>
                <a:schemeClr val="dk1"/>
              </a:buClr>
              <a:buFont typeface="Arial"/>
              <a:buNone/>
            </a:pPr>
            <a:r>
              <a:rPr lang="en-US">
                <a:solidFill>
                  <a:srgbClr val="595959"/>
                </a:solidFill>
              </a:rPr>
              <a:t>동화책의 감염을 막는 </a:t>
            </a:r>
            <a:endParaRPr>
              <a:solidFill>
                <a:srgbClr val="595959"/>
              </a:solidFill>
            </a:endParaRPr>
          </a:p>
          <a:p>
            <a:pPr indent="0" lvl="0" marL="0" rtl="0" algn="ctr">
              <a:spcBef>
                <a:spcPts val="0"/>
              </a:spcBef>
              <a:spcAft>
                <a:spcPts val="0"/>
              </a:spcAft>
              <a:buClr>
                <a:schemeClr val="dk1"/>
              </a:buClr>
              <a:buFont typeface="Arial"/>
              <a:buNone/>
            </a:pPr>
            <a:r>
              <a:rPr lang="en-US">
                <a:solidFill>
                  <a:srgbClr val="595959"/>
                </a:solidFill>
              </a:rPr>
              <a:t>주인공</a:t>
            </a:r>
            <a:endParaRPr>
              <a:solidFill>
                <a:srgbClr val="595959"/>
              </a:solidFill>
            </a:endParaRPr>
          </a:p>
        </p:txBody>
      </p:sp>
      <p:sp>
        <p:nvSpPr>
          <p:cNvPr id="225" name="Shape 225"/>
          <p:cNvSpPr txBox="1"/>
          <p:nvPr/>
        </p:nvSpPr>
        <p:spPr>
          <a:xfrm>
            <a:off x="3275856" y="4103537"/>
            <a:ext cx="25923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빨간 망토</a:t>
            </a:r>
            <a:endParaRPr sz="2000">
              <a:solidFill>
                <a:srgbClr val="FF6E57"/>
              </a:solidFill>
            </a:endParaRPr>
          </a:p>
          <a:p>
            <a:pPr indent="0" lvl="0" marL="0" marR="0" rtl="0" algn="ctr">
              <a:spcBef>
                <a:spcPts val="0"/>
              </a:spcBef>
              <a:spcAft>
                <a:spcPts val="0"/>
              </a:spcAft>
              <a:buNone/>
            </a:pPr>
            <a:r>
              <a:rPr lang="en-US">
                <a:solidFill>
                  <a:srgbClr val="595959"/>
                </a:solidFill>
              </a:rPr>
              <a:t>사서를 도와주는 </a:t>
            </a:r>
            <a:endParaRPr>
              <a:solidFill>
                <a:srgbClr val="595959"/>
              </a:solidFill>
            </a:endParaRPr>
          </a:p>
          <a:p>
            <a:pPr indent="0" lvl="0" marL="0" marR="0" rtl="0" algn="ctr">
              <a:spcBef>
                <a:spcPts val="0"/>
              </a:spcBef>
              <a:spcAft>
                <a:spcPts val="0"/>
              </a:spcAft>
              <a:buNone/>
            </a:pPr>
            <a:r>
              <a:rPr lang="en-US">
                <a:solidFill>
                  <a:srgbClr val="595959"/>
                </a:solidFill>
              </a:rPr>
              <a:t>동화속 인물</a:t>
            </a:r>
            <a:endParaRPr/>
          </a:p>
        </p:txBody>
      </p:sp>
      <p:sp>
        <p:nvSpPr>
          <p:cNvPr id="226" name="Shape 226"/>
          <p:cNvSpPr txBox="1"/>
          <p:nvPr/>
        </p:nvSpPr>
        <p:spPr>
          <a:xfrm>
            <a:off x="5868144" y="4103537"/>
            <a:ext cx="2592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트로이</a:t>
            </a:r>
            <a:endParaRPr/>
          </a:p>
          <a:p>
            <a:pPr indent="0" lvl="0" marL="0" marR="0" rtl="0" algn="ctr">
              <a:spcBef>
                <a:spcPts val="0"/>
              </a:spcBef>
              <a:spcAft>
                <a:spcPts val="0"/>
              </a:spcAft>
              <a:buNone/>
            </a:pPr>
            <a:r>
              <a:rPr lang="en-US">
                <a:solidFill>
                  <a:srgbClr val="595959"/>
                </a:solidFill>
              </a:rPr>
              <a:t>동화책을 감염시키는</a:t>
            </a:r>
            <a:endParaRPr>
              <a:solidFill>
                <a:srgbClr val="595959"/>
              </a:solidFill>
            </a:endParaRPr>
          </a:p>
          <a:p>
            <a:pPr indent="0" lvl="0" marL="0" marR="0" rtl="0" algn="ctr">
              <a:spcBef>
                <a:spcPts val="0"/>
              </a:spcBef>
              <a:spcAft>
                <a:spcPts val="0"/>
              </a:spcAft>
              <a:buNone/>
            </a:pPr>
            <a:r>
              <a:rPr lang="en-US">
                <a:solidFill>
                  <a:srgbClr val="595959"/>
                </a:solidFill>
              </a:rPr>
              <a:t>악당</a:t>
            </a:r>
            <a:endParaRPr/>
          </a:p>
        </p:txBody>
      </p:sp>
      <p:cxnSp>
        <p:nvCxnSpPr>
          <p:cNvPr id="227" name="Shape 227"/>
          <p:cNvCxnSpPr/>
          <p:nvPr/>
        </p:nvCxnSpPr>
        <p:spPr>
          <a:xfrm>
            <a:off x="3347864" y="2735385"/>
            <a:ext cx="0" cy="2232300"/>
          </a:xfrm>
          <a:prstGeom prst="straightConnector1">
            <a:avLst/>
          </a:prstGeom>
          <a:noFill/>
          <a:ln cap="flat" cmpd="sng" w="9525">
            <a:solidFill>
              <a:srgbClr val="BFBFBF"/>
            </a:solidFill>
            <a:prstDash val="dash"/>
            <a:round/>
            <a:headEnd len="med" w="med" type="none"/>
            <a:tailEnd len="med" w="med" type="none"/>
          </a:ln>
        </p:spPr>
      </p:cxnSp>
      <p:cxnSp>
        <p:nvCxnSpPr>
          <p:cNvPr id="228" name="Shape 228"/>
          <p:cNvCxnSpPr/>
          <p:nvPr/>
        </p:nvCxnSpPr>
        <p:spPr>
          <a:xfrm>
            <a:off x="5868144" y="2735385"/>
            <a:ext cx="0" cy="2232300"/>
          </a:xfrm>
          <a:prstGeom prst="straightConnector1">
            <a:avLst/>
          </a:prstGeom>
          <a:noFill/>
          <a:ln cap="flat" cmpd="sng" w="9525">
            <a:solidFill>
              <a:srgbClr val="BFBFBF"/>
            </a:solidFill>
            <a:prstDash val="dash"/>
            <a:round/>
            <a:headEnd len="med" w="med" type="none"/>
            <a:tailEnd len="med" w="med" type="none"/>
          </a:ln>
        </p:spPr>
      </p:cxnSp>
      <p:pic>
        <p:nvPicPr>
          <p:cNvPr id="229" name="Shape 229"/>
          <p:cNvPicPr preferRelativeResize="0"/>
          <p:nvPr/>
        </p:nvPicPr>
        <p:blipFill rotWithShape="1">
          <a:blip r:embed="rId3">
            <a:alphaModFix/>
          </a:blip>
          <a:srcRect b="11101" l="23659" r="45629" t="3828"/>
          <a:stretch/>
        </p:blipFill>
        <p:spPr>
          <a:xfrm>
            <a:off x="3984073" y="2261813"/>
            <a:ext cx="1175840" cy="1832175"/>
          </a:xfrm>
          <a:prstGeom prst="rect">
            <a:avLst/>
          </a:prstGeom>
          <a:noFill/>
          <a:ln>
            <a:noFill/>
          </a:ln>
        </p:spPr>
      </p:pic>
      <p:pic>
        <p:nvPicPr>
          <p:cNvPr id="230" name="Shape 230"/>
          <p:cNvPicPr preferRelativeResize="0"/>
          <p:nvPr/>
        </p:nvPicPr>
        <p:blipFill rotWithShape="1">
          <a:blip r:embed="rId4">
            <a:alphaModFix/>
          </a:blip>
          <a:srcRect b="9717" l="17558" r="58141" t="8274"/>
          <a:stretch/>
        </p:blipFill>
        <p:spPr>
          <a:xfrm>
            <a:off x="1389138" y="2261835"/>
            <a:ext cx="965072" cy="1832175"/>
          </a:xfrm>
          <a:prstGeom prst="rect">
            <a:avLst/>
          </a:prstGeom>
          <a:noFill/>
          <a:ln>
            <a:noFill/>
          </a:ln>
        </p:spPr>
      </p:pic>
      <p:pic>
        <p:nvPicPr>
          <p:cNvPr id="231" name="Shape 231"/>
          <p:cNvPicPr preferRelativeResize="0"/>
          <p:nvPr/>
        </p:nvPicPr>
        <p:blipFill rotWithShape="1">
          <a:blip r:embed="rId5">
            <a:alphaModFix/>
          </a:blip>
          <a:srcRect b="6784" l="9707" r="53367" t="8296"/>
          <a:stretch/>
        </p:blipFill>
        <p:spPr>
          <a:xfrm>
            <a:off x="6456173" y="2261825"/>
            <a:ext cx="1416264" cy="1832175"/>
          </a:xfrm>
          <a:prstGeom prst="rect">
            <a:avLst/>
          </a:prstGeom>
          <a:noFill/>
          <a:ln>
            <a:noFill/>
          </a:ln>
        </p:spPr>
      </p:pic>
      <p:sp>
        <p:nvSpPr>
          <p:cNvPr id="232" name="Shape 232"/>
          <p:cNvSpPr txBox="1"/>
          <p:nvPr/>
        </p:nvSpPr>
        <p:spPr>
          <a:xfrm>
            <a:off x="2504753"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게임 내 주요 등장 인물</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38" name="Shape 23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39" name="Shape 23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40" name="Shape 24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41" name="Shape 241"/>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빨간 망토</a:t>
            </a:r>
            <a:endParaRPr b="1" sz="1600"/>
          </a:p>
        </p:txBody>
      </p:sp>
      <p:sp>
        <p:nvSpPr>
          <p:cNvPr id="242" name="Shape 24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43" name="Shape 243"/>
          <p:cNvSpPr txBox="1"/>
          <p:nvPr/>
        </p:nvSpPr>
        <p:spPr>
          <a:xfrm>
            <a:off x="5320350" y="1817992"/>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동화 “빨간 망토” 속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a:t>
            </a:r>
            <a:r>
              <a:rPr lang="en-US">
                <a:solidFill>
                  <a:srgbClr val="595959"/>
                </a:solidFill>
              </a:rPr>
              <a:t>플레이어블 캐릭터로 </a:t>
            </a:r>
            <a:r>
              <a:rPr lang="en-US">
                <a:solidFill>
                  <a:srgbClr val="595959"/>
                </a:solidFill>
              </a:rPr>
              <a:t>주인공을 도와 책의 마나수정을 보호</a:t>
            </a:r>
            <a:endParaRPr>
              <a:solidFill>
                <a:srgbClr val="595959"/>
              </a:solidFill>
            </a:endParaRPr>
          </a:p>
        </p:txBody>
      </p:sp>
      <p:pic>
        <p:nvPicPr>
          <p:cNvPr id="244" name="Shape 244"/>
          <p:cNvPicPr preferRelativeResize="0"/>
          <p:nvPr/>
        </p:nvPicPr>
        <p:blipFill>
          <a:blip r:embed="rId3">
            <a:alphaModFix/>
          </a:blip>
          <a:stretch>
            <a:fillRect/>
          </a:stretch>
        </p:blipFill>
        <p:spPr>
          <a:xfrm>
            <a:off x="179500" y="4475075"/>
            <a:ext cx="2924070" cy="2193053"/>
          </a:xfrm>
          <a:prstGeom prst="rect">
            <a:avLst/>
          </a:prstGeom>
          <a:noFill/>
          <a:ln>
            <a:noFill/>
          </a:ln>
        </p:spPr>
      </p:pic>
      <p:pic>
        <p:nvPicPr>
          <p:cNvPr id="245" name="Shape 245"/>
          <p:cNvPicPr preferRelativeResize="0"/>
          <p:nvPr/>
        </p:nvPicPr>
        <p:blipFill>
          <a:blip r:embed="rId4">
            <a:alphaModFix/>
          </a:blip>
          <a:stretch>
            <a:fillRect/>
          </a:stretch>
        </p:blipFill>
        <p:spPr>
          <a:xfrm>
            <a:off x="179500" y="1768150"/>
            <a:ext cx="4665024" cy="262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51" name="Shape 25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52" name="Shape 25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53" name="Shape 25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54" name="Shape 254"/>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Clr>
                <a:schemeClr val="dk1"/>
              </a:buClr>
              <a:buFont typeface="Arial"/>
              <a:buNone/>
            </a:pPr>
            <a:r>
              <a:rPr b="1" lang="en-US" sz="1600">
                <a:solidFill>
                  <a:srgbClr val="3F3F3F"/>
                </a:solidFill>
              </a:rPr>
              <a:t>도서관 사서</a:t>
            </a:r>
            <a:endParaRPr b="1" sz="1600">
              <a:solidFill>
                <a:schemeClr val="dk1"/>
              </a:solidFill>
            </a:endParaRPr>
          </a:p>
          <a:p>
            <a:pPr indent="0" lvl="0" marL="0" rtl="0">
              <a:spcBef>
                <a:spcPts val="0"/>
              </a:spcBef>
              <a:spcAft>
                <a:spcPts val="0"/>
              </a:spcAft>
              <a:buNone/>
            </a:pPr>
            <a:r>
              <a:t/>
            </a:r>
            <a:endParaRPr b="1" sz="1600"/>
          </a:p>
        </p:txBody>
      </p:sp>
      <p:sp>
        <p:nvSpPr>
          <p:cNvPr id="255" name="Shape 25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pic>
        <p:nvPicPr>
          <p:cNvPr id="256" name="Shape 256"/>
          <p:cNvPicPr preferRelativeResize="0"/>
          <p:nvPr/>
        </p:nvPicPr>
        <p:blipFill>
          <a:blip r:embed="rId3">
            <a:alphaModFix/>
          </a:blip>
          <a:stretch>
            <a:fillRect/>
          </a:stretch>
        </p:blipFill>
        <p:spPr>
          <a:xfrm>
            <a:off x="179497" y="1768151"/>
            <a:ext cx="4838904" cy="2721875"/>
          </a:xfrm>
          <a:prstGeom prst="rect">
            <a:avLst/>
          </a:prstGeom>
          <a:noFill/>
          <a:ln>
            <a:noFill/>
          </a:ln>
        </p:spPr>
      </p:pic>
      <p:sp>
        <p:nvSpPr>
          <p:cNvPr id="257" name="Shape 257"/>
          <p:cNvSpPr txBox="1"/>
          <p:nvPr/>
        </p:nvSpPr>
        <p:spPr>
          <a:xfrm>
            <a:off x="5307875" y="1768167"/>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도서관의 사서이자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플레이어블 캐릭터로 책의 마나수정을 보호</a:t>
            </a:r>
            <a:endParaRPr>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63" name="Shape 26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64" name="Shape 26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65" name="Shape 26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66" name="Shape 266"/>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b="1" lang="en-US" sz="1600">
                <a:solidFill>
                  <a:srgbClr val="3F3F3F"/>
                </a:solidFill>
              </a:rPr>
              <a:t>트로이</a:t>
            </a:r>
            <a:endParaRPr b="1" sz="1600"/>
          </a:p>
        </p:txBody>
      </p:sp>
      <p:sp>
        <p:nvSpPr>
          <p:cNvPr id="267" name="Shape 26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68" name="Shape 268"/>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주인공인 사서와 대립하는 악당</a:t>
            </a:r>
            <a:endParaRPr>
              <a:solidFill>
                <a:srgbClr val="595959"/>
              </a:solidFill>
            </a:endParaRPr>
          </a:p>
          <a:p>
            <a:pPr indent="0" lvl="0" marL="0" marR="0" rtl="0" algn="l">
              <a:lnSpc>
                <a:spcPct val="161904"/>
              </a:lnSpc>
              <a:spcBef>
                <a:spcPts val="0"/>
              </a:spcBef>
              <a:spcAft>
                <a:spcPts val="0"/>
              </a:spcAft>
              <a:buNone/>
            </a:pPr>
            <a:br>
              <a:rPr lang="en-US">
                <a:solidFill>
                  <a:srgbClr val="595959"/>
                </a:solidFill>
              </a:rPr>
            </a:br>
            <a:r>
              <a:rPr lang="en-US">
                <a:solidFill>
                  <a:srgbClr val="595959"/>
                </a:solidFill>
              </a:rPr>
              <a:t>ii) 책의 마나 수정을 바이러스에 감염시키려고 한다.</a:t>
            </a:r>
            <a:endParaRPr>
              <a:solidFill>
                <a:srgbClr val="595959"/>
              </a:solidFill>
            </a:endParaRPr>
          </a:p>
        </p:txBody>
      </p:sp>
      <p:pic>
        <p:nvPicPr>
          <p:cNvPr id="269" name="Shape 269"/>
          <p:cNvPicPr preferRelativeResize="0"/>
          <p:nvPr/>
        </p:nvPicPr>
        <p:blipFill>
          <a:blip r:embed="rId3">
            <a:alphaModFix/>
          </a:blip>
          <a:stretch>
            <a:fillRect/>
          </a:stretch>
        </p:blipFill>
        <p:spPr>
          <a:xfrm>
            <a:off x="179500" y="1768150"/>
            <a:ext cx="4824672" cy="27138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75" name="Shape 27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게임 스토리</a:t>
            </a:r>
            <a:endParaRPr/>
          </a:p>
        </p:txBody>
      </p:sp>
      <p:cxnSp>
        <p:nvCxnSpPr>
          <p:cNvPr id="276" name="Shape 27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77" name="Shape 27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78" name="Shape 27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79" name="Shape 279"/>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80" name="Shape 280"/>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81" name="Shape 281"/>
          <p:cNvSpPr/>
          <p:nvPr/>
        </p:nvSpPr>
        <p:spPr>
          <a:xfrm>
            <a:off x="611223" y="1789686"/>
            <a:ext cx="7786800" cy="4786200"/>
          </a:xfrm>
          <a:prstGeom prst="rect">
            <a:avLst/>
          </a:prstGeom>
          <a:solidFill>
            <a:srgbClr val="FEF6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악당 트로이는 책을 읽는 사람들의 마음을 조종하기 위해 마법 도서관의 책들을 바이러스로 감염시키고 있었다. 특히, 아이들의 순수한 마음을 빼앗기 위해 동화 책들을 먼저 바이러스에 감염시키고 있던 중, 마법 도서관 사서에게 발각 되어진다. 도서관 사서는 도서관의 책들과 아이들을 트로이로 부터 지키기 위해 동화 속으로 들어가 동화 속 인물들의 힘을 빌려 바이러스 감염을 막기 시작한다.</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87" name="Shape 28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288" name="Shape 28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89" name="Shape 28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90" name="Shape 29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91" name="Shape 291"/>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92" name="Shape 292"/>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93" name="Shape 293"/>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294" name="Shape 294"/>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등장하는 바이러스</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주변환경에 어울리는 바리에이션으로 스테이지에 등장</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pic>
        <p:nvPicPr>
          <p:cNvPr id="295" name="Shape 295"/>
          <p:cNvPicPr preferRelativeResize="0"/>
          <p:nvPr/>
        </p:nvPicPr>
        <p:blipFill>
          <a:blip r:embed="rId3">
            <a:alphaModFix/>
          </a:blip>
          <a:stretch>
            <a:fillRect/>
          </a:stretch>
        </p:blipFill>
        <p:spPr>
          <a:xfrm>
            <a:off x="179491" y="1676578"/>
            <a:ext cx="4838928" cy="2721875"/>
          </a:xfrm>
          <a:prstGeom prst="rect">
            <a:avLst/>
          </a:prstGeom>
          <a:noFill/>
          <a:ln>
            <a:noFill/>
          </a:ln>
        </p:spPr>
      </p:pic>
      <p:pic>
        <p:nvPicPr>
          <p:cNvPr id="296" name="Shape 296"/>
          <p:cNvPicPr preferRelativeResize="0"/>
          <p:nvPr/>
        </p:nvPicPr>
        <p:blipFill>
          <a:blip r:embed="rId4">
            <a:alphaModFix/>
          </a:blip>
          <a:stretch>
            <a:fillRect/>
          </a:stretch>
        </p:blipFill>
        <p:spPr>
          <a:xfrm>
            <a:off x="179513" y="3606700"/>
            <a:ext cx="4838888" cy="2721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